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97" r:id="rId2"/>
    <p:sldId id="256" r:id="rId3"/>
    <p:sldId id="259" r:id="rId4"/>
    <p:sldId id="258" r:id="rId5"/>
    <p:sldId id="300" r:id="rId6"/>
    <p:sldId id="298" r:id="rId7"/>
    <p:sldId id="265" r:id="rId8"/>
    <p:sldId id="299" r:id="rId9"/>
    <p:sldId id="275" r:id="rId10"/>
  </p:sldIdLst>
  <p:sldSz cx="9144000" cy="5143500" type="screen16x9"/>
  <p:notesSz cx="6858000" cy="9144000"/>
  <p:embeddedFontLst>
    <p:embeddedFont>
      <p:font typeface="Assistant" pitchFamily="2" charset="-79"/>
      <p:regular r:id="rId12"/>
      <p:bold r:id="rId13"/>
    </p:embeddedFont>
    <p:embeddedFont>
      <p:font typeface="Assistant Medium" panose="020B0604020202020204" charset="0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516"/>
    <a:srgbClr val="0A9AFF"/>
    <a:srgbClr val="FFFFFF"/>
    <a:srgbClr val="FF6D01"/>
    <a:srgbClr val="F3B318"/>
    <a:srgbClr val="0ED678"/>
    <a:srgbClr val="FFFFCC"/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A1C2ED-C452-408A-8B80-CC35C7F6BD67}">
  <a:tblStyle styleId="{F3A1C2ED-C452-408A-8B80-CC35C7F6BD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CA1B1D-33FD-420D-8D8C-EA38044D32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6" autoAdjust="0"/>
    <p:restoredTop sz="94660"/>
  </p:normalViewPr>
  <p:slideViewPr>
    <p:cSldViewPr snapToGrid="0">
      <p:cViewPr>
        <p:scale>
          <a:sx n="107" d="100"/>
          <a:sy n="107" d="100"/>
        </p:scale>
        <p:origin x="-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9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0d3bade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0d3bade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2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87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00d3bade5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00d3bade5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00d3bade5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00d3bade5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19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24575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7817931" y="3371388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282717" y="-664886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1_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rot="5400000">
            <a:off x="7627431" y="3257087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508095" y="-510195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97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9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5175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 flipH="1">
            <a:off x="344811" y="3664937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506527" y="-432028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740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 hasCustomPrompt="1"/>
          </p:nvPr>
        </p:nvSpPr>
        <p:spPr>
          <a:xfrm>
            <a:off x="715100" y="3330025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15100" y="3959852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46811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3"/>
          </p:nvPr>
        </p:nvSpPr>
        <p:spPr>
          <a:xfrm>
            <a:off x="715100" y="2676639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763597"/>
            <a:ext cx="3399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5"/>
          </p:nvPr>
        </p:nvSpPr>
        <p:spPr>
          <a:xfrm>
            <a:off x="715100" y="1393425"/>
            <a:ext cx="3399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7600950" y="-32625"/>
            <a:ext cx="1543046" cy="2119684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4409" y="-32624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8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6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8.jpeg"/><Relationship Id="rId5" Type="http://schemas.openxmlformats.org/officeDocument/2006/relationships/image" Target="../media/image20.jpeg"/><Relationship Id="rId10" Type="http://schemas.openxmlformats.org/officeDocument/2006/relationships/image" Target="../media/image27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51" y="6587829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2507" y="540965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907" y="5680534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831214" y="-2175308"/>
            <a:ext cx="3565200" cy="1821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dk1"/>
                </a:solidFill>
              </a:rPr>
              <a:t>AGRO-X</a:t>
            </a:r>
            <a:endParaRPr sz="96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831214" y="6033045"/>
            <a:ext cx="356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Cultivating Life, Saving Animals</a:t>
            </a:r>
            <a:endParaRPr sz="1600" dirty="0"/>
          </a:p>
        </p:txBody>
      </p:sp>
      <p:sp>
        <p:nvSpPr>
          <p:cNvPr id="235" name="Google Shape;235;p33"/>
          <p:cNvSpPr/>
          <p:nvPr/>
        </p:nvSpPr>
        <p:spPr>
          <a:xfrm rot="257312">
            <a:off x="10460329" y="313015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31965" y="4958106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29;p33">
            <a:extLst>
              <a:ext uri="{FF2B5EF4-FFF2-40B4-BE49-F238E27FC236}">
                <a16:creationId xmlns:a16="http://schemas.microsoft.com/office/drawing/2014/main" id="{3640B619-D4CE-4B5D-5BD0-BF559625E2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588" y="-979028"/>
            <a:ext cx="2595451" cy="6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808AB3D-E063-2E33-07EF-11FB94F4DB8F}"/>
              </a:ext>
            </a:extLst>
          </p:cNvPr>
          <p:cNvSpPr/>
          <p:nvPr/>
        </p:nvSpPr>
        <p:spPr>
          <a:xfrm>
            <a:off x="15586769" y="-3825937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66C9B41-3F13-9F64-176B-EF875D1EB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4413" y="-3801546"/>
            <a:ext cx="923334" cy="923334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1C5435-B5C8-A805-C6D5-9209B5AF4BA2}"/>
              </a:ext>
            </a:extLst>
          </p:cNvPr>
          <p:cNvCxnSpPr>
            <a:cxnSpLocks/>
          </p:cNvCxnSpPr>
          <p:nvPr/>
        </p:nvCxnSpPr>
        <p:spPr>
          <a:xfrm>
            <a:off x="17112220" y="-3337068"/>
            <a:ext cx="367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3930E4C-72B6-FD16-2861-C2E789668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1446" y="-3745096"/>
            <a:ext cx="806771" cy="806771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B84407E-E16A-81FD-0555-808A7BCD6F61}"/>
              </a:ext>
            </a:extLst>
          </p:cNvPr>
          <p:cNvSpPr/>
          <p:nvPr/>
        </p:nvSpPr>
        <p:spPr>
          <a:xfrm>
            <a:off x="19512780" y="-3786055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AC9C351-1C0F-0B2E-96B2-6EC35D88D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0838" y="-3736721"/>
            <a:ext cx="849056" cy="849056"/>
          </a:xfrm>
          <a:prstGeom prst="rect">
            <a:avLst/>
          </a:prstGeom>
        </p:spPr>
      </p:pic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92861140-BF3B-D7D9-A7D1-3DDCB49625B5}"/>
              </a:ext>
            </a:extLst>
          </p:cNvPr>
          <p:cNvSpPr/>
          <p:nvPr/>
        </p:nvSpPr>
        <p:spPr>
          <a:xfrm>
            <a:off x="19514348" y="-2165964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0FA5EB6D-FA2B-78B0-F9BF-333D059ED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3923" y="-2126394"/>
            <a:ext cx="871547" cy="871547"/>
          </a:xfrm>
          <a:prstGeom prst="rect">
            <a:avLst/>
          </a:prstGeom>
        </p:spPr>
      </p:pic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F93EF8E8-5A2A-B349-36A7-65E6B67F1913}"/>
              </a:ext>
            </a:extLst>
          </p:cNvPr>
          <p:cNvSpPr/>
          <p:nvPr/>
        </p:nvSpPr>
        <p:spPr>
          <a:xfrm>
            <a:off x="17563201" y="-2159798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397DD80E-CF56-1DC8-D2D2-6F2B3DEEA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67843" y="-2090628"/>
            <a:ext cx="848148" cy="848148"/>
          </a:xfrm>
          <a:prstGeom prst="rect">
            <a:avLst/>
          </a:prstGeom>
        </p:spPr>
      </p:pic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23BE539B-635C-1436-AB39-013613DDCE19}"/>
              </a:ext>
            </a:extLst>
          </p:cNvPr>
          <p:cNvCxnSpPr>
            <a:cxnSpLocks/>
          </p:cNvCxnSpPr>
          <p:nvPr/>
        </p:nvCxnSpPr>
        <p:spPr>
          <a:xfrm>
            <a:off x="20259697" y="-2622304"/>
            <a:ext cx="0" cy="40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2068F6D-7573-3EE3-A537-4C4CBF19D532}"/>
              </a:ext>
            </a:extLst>
          </p:cNvPr>
          <p:cNvCxnSpPr>
            <a:cxnSpLocks/>
          </p:cNvCxnSpPr>
          <p:nvPr/>
        </p:nvCxnSpPr>
        <p:spPr>
          <a:xfrm flipH="1">
            <a:off x="19083434" y="-1692102"/>
            <a:ext cx="3668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8136572A-78F0-CDF4-A13D-2AF270D02847}"/>
              </a:ext>
            </a:extLst>
          </p:cNvPr>
          <p:cNvSpPr/>
          <p:nvPr/>
        </p:nvSpPr>
        <p:spPr>
          <a:xfrm>
            <a:off x="15586769" y="-2165965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70F73136-DCF1-1BEB-6690-EEDEF55DF6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89276" y="-2097665"/>
            <a:ext cx="853608" cy="853608"/>
          </a:xfrm>
          <a:prstGeom prst="rect">
            <a:avLst/>
          </a:prstGeom>
        </p:spPr>
      </p:pic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EF45421-A9EF-9D97-2C4B-598DE8D76BC6}"/>
              </a:ext>
            </a:extLst>
          </p:cNvPr>
          <p:cNvCxnSpPr>
            <a:cxnSpLocks/>
          </p:cNvCxnSpPr>
          <p:nvPr/>
        </p:nvCxnSpPr>
        <p:spPr>
          <a:xfrm flipV="1">
            <a:off x="16316080" y="-2812927"/>
            <a:ext cx="0" cy="57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F342A6FA-450A-EC20-C132-D5270910CFE4}"/>
              </a:ext>
            </a:extLst>
          </p:cNvPr>
          <p:cNvSpPr/>
          <p:nvPr/>
        </p:nvSpPr>
        <p:spPr>
          <a:xfrm>
            <a:off x="17552591" y="-3809139"/>
            <a:ext cx="1464020" cy="947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095D9193-FA5E-AF93-B4A9-93842511C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2343" y="-3728297"/>
            <a:ext cx="806771" cy="806771"/>
          </a:xfrm>
          <a:prstGeom prst="rect">
            <a:avLst/>
          </a:prstGeom>
        </p:spPr>
      </p:pic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B8EC595-7E9B-93F9-25ED-F28C412F7DCF}"/>
              </a:ext>
            </a:extLst>
          </p:cNvPr>
          <p:cNvCxnSpPr>
            <a:cxnSpLocks/>
          </p:cNvCxnSpPr>
          <p:nvPr/>
        </p:nvCxnSpPr>
        <p:spPr>
          <a:xfrm>
            <a:off x="19101099" y="-3324912"/>
            <a:ext cx="367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E13DFE9-6343-A638-F236-09A40430A50C}"/>
              </a:ext>
            </a:extLst>
          </p:cNvPr>
          <p:cNvCxnSpPr>
            <a:cxnSpLocks/>
          </p:cNvCxnSpPr>
          <p:nvPr/>
        </p:nvCxnSpPr>
        <p:spPr>
          <a:xfrm flipH="1">
            <a:off x="17113211" y="-1692102"/>
            <a:ext cx="3668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81E7BE82-6F46-5202-02D6-1010A3E168AC}"/>
              </a:ext>
            </a:extLst>
          </p:cNvPr>
          <p:cNvSpPr txBox="1"/>
          <p:nvPr/>
        </p:nvSpPr>
        <p:spPr>
          <a:xfrm>
            <a:off x="19381865" y="-2841497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Sensor Data Collection</a:t>
            </a:r>
            <a:endParaRPr lang="en-IN" sz="12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93905F-7C3A-9212-C402-A02B378DEC28}"/>
              </a:ext>
            </a:extLst>
          </p:cNvPr>
          <p:cNvSpPr txBox="1"/>
          <p:nvPr/>
        </p:nvSpPr>
        <p:spPr>
          <a:xfrm>
            <a:off x="19381866" y="-1190487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Data Processing</a:t>
            </a:r>
            <a:endParaRPr lang="en-IN" sz="12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9DB946D-A11B-2431-1111-973622C064EA}"/>
              </a:ext>
            </a:extLst>
          </p:cNvPr>
          <p:cNvSpPr txBox="1"/>
          <p:nvPr/>
        </p:nvSpPr>
        <p:spPr>
          <a:xfrm>
            <a:off x="17336533" y="-1221526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Report Generation</a:t>
            </a:r>
            <a:endParaRPr lang="en-IN" sz="12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8C2D665-5D6F-3992-8E0E-14AFBE3302F3}"/>
              </a:ext>
            </a:extLst>
          </p:cNvPr>
          <p:cNvSpPr txBox="1"/>
          <p:nvPr/>
        </p:nvSpPr>
        <p:spPr>
          <a:xfrm>
            <a:off x="17311004" y="-2864550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Autonomous Robot</a:t>
            </a:r>
            <a:endParaRPr lang="en-IN" sz="12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D7A03DF-6E3B-432F-2C74-F61F3B4D41DB}"/>
              </a:ext>
            </a:extLst>
          </p:cNvPr>
          <p:cNvSpPr txBox="1"/>
          <p:nvPr/>
        </p:nvSpPr>
        <p:spPr>
          <a:xfrm>
            <a:off x="15316200" y="-1215993"/>
            <a:ext cx="190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Recharging</a:t>
            </a:r>
            <a:endParaRPr lang="en-IN" sz="120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B9EBF6B-6376-71DE-AE57-939A731078BB}"/>
              </a:ext>
            </a:extLst>
          </p:cNvPr>
          <p:cNvSpPr txBox="1"/>
          <p:nvPr/>
        </p:nvSpPr>
        <p:spPr>
          <a:xfrm>
            <a:off x="20948110" y="-3806642"/>
            <a:ext cx="799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  <a:br>
              <a:rPr lang="en-GB" sz="1200" dirty="0"/>
            </a:br>
            <a:r>
              <a:rPr lang="en-GB" sz="1200" dirty="0"/>
              <a:t>P</a:t>
            </a:r>
            <a:br>
              <a:rPr lang="en-GB" sz="1200" dirty="0"/>
            </a:br>
            <a:r>
              <a:rPr lang="en-GB" sz="1200" dirty="0"/>
              <a:t>K</a:t>
            </a:r>
            <a:br>
              <a:rPr lang="en-GB" sz="1200" dirty="0"/>
            </a:br>
            <a:r>
              <a:rPr lang="en-GB" sz="1200" dirty="0"/>
              <a:t>Temp</a:t>
            </a:r>
          </a:p>
          <a:p>
            <a:r>
              <a:rPr lang="en-GB" sz="1200" dirty="0"/>
              <a:t>PH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44014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500" y="719831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1031189" y="1116708"/>
            <a:ext cx="4184278" cy="2095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>
                <a:solidFill>
                  <a:schemeClr val="dk1"/>
                </a:solidFill>
              </a:rPr>
              <a:t>AGRO-X</a:t>
            </a:r>
            <a:endParaRPr sz="115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1031189" y="2806301"/>
            <a:ext cx="4184278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Cultivating Life, Saving Animals</a:t>
            </a:r>
            <a:endParaRPr sz="1600" dirty="0"/>
          </a:p>
        </p:txBody>
      </p:sp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229;p33">
            <a:extLst>
              <a:ext uri="{FF2B5EF4-FFF2-40B4-BE49-F238E27FC236}">
                <a16:creationId xmlns:a16="http://schemas.microsoft.com/office/drawing/2014/main" id="{D1550639-92E0-18D2-4325-3A5C32D1E7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300" y="58485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98" y="82411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893739" y="666799"/>
            <a:ext cx="3744300" cy="63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PROBLEM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893738" y="1411278"/>
            <a:ext cx="5619765" cy="761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Incursion of Wild Animals into the rural landscapes, plantations, and agricultural areas Agricultural damage inflicted by insects and pests on farms and estates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D3B4F-1050-0345-734C-1081A56528A3}"/>
              </a:ext>
            </a:extLst>
          </p:cNvPr>
          <p:cNvGrpSpPr/>
          <p:nvPr/>
        </p:nvGrpSpPr>
        <p:grpSpPr>
          <a:xfrm>
            <a:off x="961999" y="2708605"/>
            <a:ext cx="2286000" cy="1051788"/>
            <a:chOff x="1203157" y="2228604"/>
            <a:chExt cx="2286000" cy="1051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9447034-03ED-9879-7E4A-495219A95D19}"/>
                </a:ext>
              </a:extLst>
            </p:cNvPr>
            <p:cNvSpPr/>
            <p:nvPr/>
          </p:nvSpPr>
          <p:spPr>
            <a:xfrm>
              <a:off x="1203157" y="2228604"/>
              <a:ext cx="2286000" cy="105178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grey elephant with tusks&#10;&#10;Description automatically generated">
              <a:extLst>
                <a:ext uri="{FF2B5EF4-FFF2-40B4-BE49-F238E27FC236}">
                  <a16:creationId xmlns:a16="http://schemas.microsoft.com/office/drawing/2014/main" id="{B953EBC0-A3C3-D56B-DC21-89BE991D7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860" y="2312209"/>
              <a:ext cx="676388" cy="676388"/>
            </a:xfrm>
            <a:prstGeom prst="rect">
              <a:avLst/>
            </a:prstGeom>
          </p:spPr>
        </p:pic>
        <p:pic>
          <p:nvPicPr>
            <p:cNvPr id="4" name="Picture 3" descr="A cartoon of a wild boar&#10;&#10;Description automatically generated">
              <a:extLst>
                <a:ext uri="{FF2B5EF4-FFF2-40B4-BE49-F238E27FC236}">
                  <a16:creationId xmlns:a16="http://schemas.microsoft.com/office/drawing/2014/main" id="{92020CDE-9F29-155D-3492-FEBEBE8D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0639" y="2260938"/>
              <a:ext cx="599242" cy="599242"/>
            </a:xfrm>
            <a:prstGeom prst="rect">
              <a:avLst/>
            </a:prstGeom>
          </p:spPr>
        </p:pic>
        <p:sp>
          <p:nvSpPr>
            <p:cNvPr id="6" name="Google Shape;274;p36">
              <a:extLst>
                <a:ext uri="{FF2B5EF4-FFF2-40B4-BE49-F238E27FC236}">
                  <a16:creationId xmlns:a16="http://schemas.microsoft.com/office/drawing/2014/main" id="{0E7AFF56-74AF-AF9B-134B-216CF4BC6110}"/>
                </a:ext>
              </a:extLst>
            </p:cNvPr>
            <p:cNvSpPr txBox="1">
              <a:spLocks/>
            </p:cNvSpPr>
            <p:nvPr/>
          </p:nvSpPr>
          <p:spPr>
            <a:xfrm>
              <a:off x="1297950" y="2860180"/>
              <a:ext cx="1048207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ELEPHANT</a:t>
              </a:r>
            </a:p>
          </p:txBody>
        </p:sp>
        <p:sp>
          <p:nvSpPr>
            <p:cNvPr id="7" name="Google Shape;274;p36">
              <a:extLst>
                <a:ext uri="{FF2B5EF4-FFF2-40B4-BE49-F238E27FC236}">
                  <a16:creationId xmlns:a16="http://schemas.microsoft.com/office/drawing/2014/main" id="{A8302D2D-A63B-5AC0-574D-77D311D3E52F}"/>
                </a:ext>
              </a:extLst>
            </p:cNvPr>
            <p:cNvSpPr txBox="1">
              <a:spLocks/>
            </p:cNvSpPr>
            <p:nvPr/>
          </p:nvSpPr>
          <p:spPr>
            <a:xfrm>
              <a:off x="2346157" y="2860180"/>
              <a:ext cx="1048207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WILD BOAR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3A07F7-30BE-DE4F-214C-43C25F679878}"/>
              </a:ext>
            </a:extLst>
          </p:cNvPr>
          <p:cNvGrpSpPr/>
          <p:nvPr/>
        </p:nvGrpSpPr>
        <p:grpSpPr>
          <a:xfrm>
            <a:off x="6682269" y="2795456"/>
            <a:ext cx="1375945" cy="1375945"/>
            <a:chOff x="6816436" y="2058902"/>
            <a:chExt cx="1375945" cy="137594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4C0D6-2242-CEDB-0DB1-C4A8DC1463D0}"/>
                </a:ext>
              </a:extLst>
            </p:cNvPr>
            <p:cNvSpPr/>
            <p:nvPr/>
          </p:nvSpPr>
          <p:spPr>
            <a:xfrm>
              <a:off x="6816436" y="2058902"/>
              <a:ext cx="1375945" cy="137594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Google Shape;274;p36">
              <a:extLst>
                <a:ext uri="{FF2B5EF4-FFF2-40B4-BE49-F238E27FC236}">
                  <a16:creationId xmlns:a16="http://schemas.microsoft.com/office/drawing/2014/main" id="{1839460A-8CDB-A84F-D2FD-31D87DD887EC}"/>
                </a:ext>
              </a:extLst>
            </p:cNvPr>
            <p:cNvSpPr txBox="1">
              <a:spLocks/>
            </p:cNvSpPr>
            <p:nvPr/>
          </p:nvSpPr>
          <p:spPr>
            <a:xfrm>
              <a:off x="6883653" y="2222354"/>
              <a:ext cx="1241508" cy="884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 b="1" dirty="0">
                  <a:solidFill>
                    <a:srgbClr val="C00000"/>
                  </a:solidFill>
                </a:rPr>
                <a:t>55</a:t>
              </a:r>
              <a:r>
                <a:rPr lang="en-US" sz="2400" b="1" dirty="0">
                  <a:solidFill>
                    <a:srgbClr val="C00000"/>
                  </a:solidFill>
                </a:rPr>
                <a:t>%</a:t>
              </a:r>
              <a:endParaRPr lang="en-U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Google Shape;274;p36">
              <a:extLst>
                <a:ext uri="{FF2B5EF4-FFF2-40B4-BE49-F238E27FC236}">
                  <a16:creationId xmlns:a16="http://schemas.microsoft.com/office/drawing/2014/main" id="{86A53617-E711-BDB6-0FEF-1AC294187845}"/>
                </a:ext>
              </a:extLst>
            </p:cNvPr>
            <p:cNvSpPr txBox="1">
              <a:spLocks/>
            </p:cNvSpPr>
            <p:nvPr/>
          </p:nvSpPr>
          <p:spPr>
            <a:xfrm>
              <a:off x="6946761" y="2822092"/>
              <a:ext cx="1115293" cy="339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Crop Loss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B9148-82C6-A070-AFCA-744DE9E998FF}"/>
              </a:ext>
            </a:extLst>
          </p:cNvPr>
          <p:cNvGrpSpPr/>
          <p:nvPr/>
        </p:nvGrpSpPr>
        <p:grpSpPr>
          <a:xfrm>
            <a:off x="6616968" y="1054015"/>
            <a:ext cx="1506544" cy="1506544"/>
            <a:chOff x="4081601" y="2133601"/>
            <a:chExt cx="1629770" cy="16297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F1636D-B4DB-B061-0C08-FF2ACE2FE6DE}"/>
                </a:ext>
              </a:extLst>
            </p:cNvPr>
            <p:cNvSpPr/>
            <p:nvPr/>
          </p:nvSpPr>
          <p:spPr>
            <a:xfrm>
              <a:off x="4081601" y="2133601"/>
              <a:ext cx="1629770" cy="162977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oogle Shape;274;p36">
              <a:extLst>
                <a:ext uri="{FF2B5EF4-FFF2-40B4-BE49-F238E27FC236}">
                  <a16:creationId xmlns:a16="http://schemas.microsoft.com/office/drawing/2014/main" id="{5FF56192-8868-00F8-71F2-F1B7511286B3}"/>
                </a:ext>
              </a:extLst>
            </p:cNvPr>
            <p:cNvSpPr txBox="1">
              <a:spLocks/>
            </p:cNvSpPr>
            <p:nvPr/>
          </p:nvSpPr>
          <p:spPr>
            <a:xfrm>
              <a:off x="4223499" y="2269923"/>
              <a:ext cx="1375945" cy="884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800" b="1" dirty="0">
                  <a:solidFill>
                    <a:srgbClr val="C00000"/>
                  </a:solidFill>
                </a:rPr>
                <a:t>21</a:t>
              </a:r>
              <a:r>
                <a:rPr lang="en-US" sz="2400" b="1" dirty="0">
                  <a:solidFill>
                    <a:srgbClr val="C00000"/>
                  </a:solidFill>
                </a:rPr>
                <a:t>%</a:t>
              </a:r>
              <a:endParaRPr lang="en-US" sz="48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Google Shape;274;p36">
              <a:extLst>
                <a:ext uri="{FF2B5EF4-FFF2-40B4-BE49-F238E27FC236}">
                  <a16:creationId xmlns:a16="http://schemas.microsoft.com/office/drawing/2014/main" id="{939B544D-B4C5-0D77-1EBD-6D38A517E4EC}"/>
                </a:ext>
              </a:extLst>
            </p:cNvPr>
            <p:cNvSpPr txBox="1">
              <a:spLocks/>
            </p:cNvSpPr>
            <p:nvPr/>
          </p:nvSpPr>
          <p:spPr>
            <a:xfrm>
              <a:off x="4094958" y="3004520"/>
              <a:ext cx="1603055" cy="339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●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○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Char char="■"/>
                <a:defRPr sz="1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Productivity Loss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009C8E-6D22-7129-B923-A5BFA77E5D8F}"/>
              </a:ext>
            </a:extLst>
          </p:cNvPr>
          <p:cNvGrpSpPr/>
          <p:nvPr/>
        </p:nvGrpSpPr>
        <p:grpSpPr>
          <a:xfrm>
            <a:off x="3592319" y="2396568"/>
            <a:ext cx="2493130" cy="1760979"/>
            <a:chOff x="3582088" y="2410421"/>
            <a:chExt cx="2493130" cy="176097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802D86D-D0B0-5AAE-8013-6D2224BFF1B5}"/>
                </a:ext>
              </a:extLst>
            </p:cNvPr>
            <p:cNvSpPr/>
            <p:nvPr/>
          </p:nvSpPr>
          <p:spPr>
            <a:xfrm>
              <a:off x="3582088" y="2455449"/>
              <a:ext cx="2493130" cy="1715951"/>
            </a:xfrm>
            <a:prstGeom prst="roundRect">
              <a:avLst>
                <a:gd name="adj" fmla="val 114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IN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D847A9-A404-E7DD-8AB1-1F1FC38D46E4}"/>
                </a:ext>
              </a:extLst>
            </p:cNvPr>
            <p:cNvGrpSpPr/>
            <p:nvPr/>
          </p:nvGrpSpPr>
          <p:grpSpPr>
            <a:xfrm>
              <a:off x="3683158" y="3022744"/>
              <a:ext cx="1054216" cy="951179"/>
              <a:chOff x="4028666" y="2133601"/>
              <a:chExt cx="1735639" cy="162977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4FA1DB-014F-F5D0-64FF-4DDA3AE76C90}"/>
                  </a:ext>
                </a:extLst>
              </p:cNvPr>
              <p:cNvSpPr/>
              <p:nvPr/>
            </p:nvSpPr>
            <p:spPr>
              <a:xfrm>
                <a:off x="4081602" y="2133601"/>
                <a:ext cx="1629770" cy="1629770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6" name="Google Shape;274;p36">
                <a:extLst>
                  <a:ext uri="{FF2B5EF4-FFF2-40B4-BE49-F238E27FC236}">
                    <a16:creationId xmlns:a16="http://schemas.microsoft.com/office/drawing/2014/main" id="{080BBB00-AE6D-48C9-4966-179B2C43AD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8666" y="2376355"/>
                <a:ext cx="1735639" cy="600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2300</a:t>
                </a:r>
              </a:p>
            </p:txBody>
          </p:sp>
          <p:sp>
            <p:nvSpPr>
              <p:cNvPr id="27" name="Google Shape;274;p36">
                <a:extLst>
                  <a:ext uri="{FF2B5EF4-FFF2-40B4-BE49-F238E27FC236}">
                    <a16:creationId xmlns:a16="http://schemas.microsoft.com/office/drawing/2014/main" id="{ECAF47CB-D063-8D44-2E0B-0B8345B2A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960" y="2878082"/>
                <a:ext cx="1603055" cy="339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People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5FB7D-1488-C22E-856D-64F2A1C9D126}"/>
                </a:ext>
              </a:extLst>
            </p:cNvPr>
            <p:cNvGrpSpPr/>
            <p:nvPr/>
          </p:nvGrpSpPr>
          <p:grpSpPr>
            <a:xfrm>
              <a:off x="4955011" y="3019839"/>
              <a:ext cx="1028756" cy="963049"/>
              <a:chOff x="4050189" y="2133601"/>
              <a:chExt cx="1735639" cy="162977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2646B3-1A21-B887-B5F1-8431E2B5E09A}"/>
                  </a:ext>
                </a:extLst>
              </p:cNvPr>
              <p:cNvSpPr/>
              <p:nvPr/>
            </p:nvSpPr>
            <p:spPr>
              <a:xfrm>
                <a:off x="4081602" y="2133601"/>
                <a:ext cx="1629770" cy="1629770"/>
              </a:xfrm>
              <a:prstGeom prst="ellipse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1" name="Google Shape;274;p36">
                <a:extLst>
                  <a:ext uri="{FF2B5EF4-FFF2-40B4-BE49-F238E27FC236}">
                    <a16:creationId xmlns:a16="http://schemas.microsoft.com/office/drawing/2014/main" id="{5D4C57F5-6731-B66D-577B-026966931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189" y="2374823"/>
                <a:ext cx="1735639" cy="600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500</a:t>
                </a:r>
              </a:p>
            </p:txBody>
          </p:sp>
          <p:sp>
            <p:nvSpPr>
              <p:cNvPr id="22" name="Google Shape;274;p36">
                <a:extLst>
                  <a:ext uri="{FF2B5EF4-FFF2-40B4-BE49-F238E27FC236}">
                    <a16:creationId xmlns:a16="http://schemas.microsoft.com/office/drawing/2014/main" id="{5EA72E67-44E8-F58B-D44B-0F46E80ED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960" y="2878082"/>
                <a:ext cx="1603055" cy="339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Animals</a:t>
                </a:r>
              </a:p>
            </p:txBody>
          </p:sp>
        </p:grpSp>
        <p:sp>
          <p:nvSpPr>
            <p:cNvPr id="14" name="Google Shape;274;p36">
              <a:extLst>
                <a:ext uri="{FF2B5EF4-FFF2-40B4-BE49-F238E27FC236}">
                  <a16:creationId xmlns:a16="http://schemas.microsoft.com/office/drawing/2014/main" id="{BB941E53-3844-C6DF-431F-38F49E4AED5F}"/>
                </a:ext>
              </a:extLst>
            </p:cNvPr>
            <p:cNvSpPr txBox="1">
              <a:spLocks/>
            </p:cNvSpPr>
            <p:nvPr/>
          </p:nvSpPr>
          <p:spPr>
            <a:xfrm>
              <a:off x="4179196" y="2410421"/>
              <a:ext cx="1298914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/>
                <a:t>Total Deaths</a:t>
              </a:r>
            </a:p>
          </p:txBody>
        </p:sp>
        <p:sp>
          <p:nvSpPr>
            <p:cNvPr id="19" name="Google Shape;274;p36">
              <a:extLst>
                <a:ext uri="{FF2B5EF4-FFF2-40B4-BE49-F238E27FC236}">
                  <a16:creationId xmlns:a16="http://schemas.microsoft.com/office/drawing/2014/main" id="{4104AD44-273A-6E6F-A8C1-0A61EAEA97A1}"/>
                </a:ext>
              </a:extLst>
            </p:cNvPr>
            <p:cNvSpPr txBox="1">
              <a:spLocks/>
            </p:cNvSpPr>
            <p:nvPr/>
          </p:nvSpPr>
          <p:spPr>
            <a:xfrm>
              <a:off x="4270728" y="2646871"/>
              <a:ext cx="1115849" cy="312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dirty="0">
                  <a:solidFill>
                    <a:srgbClr val="FF0000"/>
                  </a:solidFill>
                </a:rPr>
                <a:t>2018-19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>
            <a:extLst>
              <a:ext uri="{FF2B5EF4-FFF2-40B4-BE49-F238E27FC236}">
                <a16:creationId xmlns:a16="http://schemas.microsoft.com/office/drawing/2014/main" id="{B014511D-1E2C-AF7B-668F-4F4FDB6D4154}"/>
              </a:ext>
            </a:extLst>
          </p:cNvPr>
          <p:cNvSpPr/>
          <p:nvPr/>
        </p:nvSpPr>
        <p:spPr>
          <a:xfrm>
            <a:off x="4657030" y="1707038"/>
            <a:ext cx="4343400" cy="19507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6CCEF9-CD39-C716-32D8-A9B256655C32}"/>
              </a:ext>
            </a:extLst>
          </p:cNvPr>
          <p:cNvSpPr/>
          <p:nvPr/>
        </p:nvSpPr>
        <p:spPr>
          <a:xfrm>
            <a:off x="137160" y="1699260"/>
            <a:ext cx="4343400" cy="1950720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83812" y="544400"/>
            <a:ext cx="1981636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SOLUTION</a:t>
            </a:r>
            <a:endParaRPr sz="4800"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70" y="405855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99100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3EFC5-DC60-9FF8-A2F5-D115DE696E81}"/>
              </a:ext>
            </a:extLst>
          </p:cNvPr>
          <p:cNvSpPr/>
          <p:nvPr/>
        </p:nvSpPr>
        <p:spPr>
          <a:xfrm>
            <a:off x="13642452" y="-4161865"/>
            <a:ext cx="2897896" cy="113605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9C67FE-A7C7-15F0-AFD8-E3C6864986E5}"/>
              </a:ext>
            </a:extLst>
          </p:cNvPr>
          <p:cNvSpPr/>
          <p:nvPr/>
        </p:nvSpPr>
        <p:spPr>
          <a:xfrm>
            <a:off x="14402144" y="-2377439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 descr="Base Station Silhouette Icon Radio Wave And Communication Tower Vector  Stock Illustration - Download Image Now - iStock">
            <a:extLst>
              <a:ext uri="{FF2B5EF4-FFF2-40B4-BE49-F238E27FC236}">
                <a16:creationId xmlns:a16="http://schemas.microsoft.com/office/drawing/2014/main" id="{6418299F-475D-40B3-C4F2-7F934369C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4155" r="22331" b="14362"/>
          <a:stretch/>
        </p:blipFill>
        <p:spPr bwMode="auto">
          <a:xfrm>
            <a:off x="14734572" y="-2317977"/>
            <a:ext cx="526811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44E7E0-3F4B-2C79-377C-41BC84CC1349}"/>
              </a:ext>
            </a:extLst>
          </p:cNvPr>
          <p:cNvSpPr/>
          <p:nvPr/>
        </p:nvSpPr>
        <p:spPr>
          <a:xfrm>
            <a:off x="10058042" y="-3890545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8" name="Picture 7" descr="56,600+ Video Surveillance Stock Photos, Pictures &amp; Royalty-Free Images -  iStock | Home security camera, Surveillance, Video surveillance traffic">
            <a:extLst>
              <a:ext uri="{FF2B5EF4-FFF2-40B4-BE49-F238E27FC236}">
                <a16:creationId xmlns:a16="http://schemas.microsoft.com/office/drawing/2014/main" id="{14D2A2D9-01E0-CBC9-0786-D8DD6CB8E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20111" r="10109" b="20748"/>
          <a:stretch/>
        </p:blipFill>
        <p:spPr bwMode="auto">
          <a:xfrm flipH="1">
            <a:off x="10315897" y="-3850057"/>
            <a:ext cx="669726" cy="4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638BB2-794E-597B-108A-1CDFF6CAC552}"/>
              </a:ext>
            </a:extLst>
          </p:cNvPr>
          <p:cNvSpPr/>
          <p:nvPr/>
        </p:nvSpPr>
        <p:spPr>
          <a:xfrm>
            <a:off x="13720324" y="-4064491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0" name="Picture 9" descr="Car beacon On icon">
            <a:extLst>
              <a:ext uri="{FF2B5EF4-FFF2-40B4-BE49-F238E27FC236}">
                <a16:creationId xmlns:a16="http://schemas.microsoft.com/office/drawing/2014/main" id="{A9E603EA-906E-D2D8-113C-6E3C4B0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090" y="-4095438"/>
            <a:ext cx="703389" cy="7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74;p36">
            <a:extLst>
              <a:ext uri="{FF2B5EF4-FFF2-40B4-BE49-F238E27FC236}">
                <a16:creationId xmlns:a16="http://schemas.microsoft.com/office/drawing/2014/main" id="{84B3AA7D-373B-6AAE-7C6A-970AE61BBC72}"/>
              </a:ext>
            </a:extLst>
          </p:cNvPr>
          <p:cNvSpPr txBox="1">
            <a:spLocks/>
          </p:cNvSpPr>
          <p:nvPr/>
        </p:nvSpPr>
        <p:spPr>
          <a:xfrm>
            <a:off x="10020563" y="-3369226"/>
            <a:ext cx="1231295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Surveillance</a:t>
            </a:r>
          </a:p>
        </p:txBody>
      </p:sp>
      <p:sp>
        <p:nvSpPr>
          <p:cNvPr id="16" name="Google Shape;274;p36">
            <a:extLst>
              <a:ext uri="{FF2B5EF4-FFF2-40B4-BE49-F238E27FC236}">
                <a16:creationId xmlns:a16="http://schemas.microsoft.com/office/drawing/2014/main" id="{02A19F60-C585-88D9-3744-4568E5283518}"/>
              </a:ext>
            </a:extLst>
          </p:cNvPr>
          <p:cNvSpPr txBox="1">
            <a:spLocks/>
          </p:cNvSpPr>
          <p:nvPr/>
        </p:nvSpPr>
        <p:spPr>
          <a:xfrm>
            <a:off x="11824386" y="-3369226"/>
            <a:ext cx="1048207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Detection</a:t>
            </a:r>
          </a:p>
        </p:txBody>
      </p:sp>
      <p:sp>
        <p:nvSpPr>
          <p:cNvPr id="17" name="Google Shape;274;p36">
            <a:extLst>
              <a:ext uri="{FF2B5EF4-FFF2-40B4-BE49-F238E27FC236}">
                <a16:creationId xmlns:a16="http://schemas.microsoft.com/office/drawing/2014/main" id="{BA6F5EB8-EFA1-1825-A011-7DA6838F694E}"/>
              </a:ext>
            </a:extLst>
          </p:cNvPr>
          <p:cNvSpPr txBox="1">
            <a:spLocks/>
          </p:cNvSpPr>
          <p:nvPr/>
        </p:nvSpPr>
        <p:spPr>
          <a:xfrm>
            <a:off x="13602406" y="-3481877"/>
            <a:ext cx="1513185" cy="5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High Beam Flickering Lights </a:t>
            </a:r>
          </a:p>
        </p:txBody>
      </p:sp>
      <p:sp>
        <p:nvSpPr>
          <p:cNvPr id="18" name="Google Shape;274;p36">
            <a:extLst>
              <a:ext uri="{FF2B5EF4-FFF2-40B4-BE49-F238E27FC236}">
                <a16:creationId xmlns:a16="http://schemas.microsoft.com/office/drawing/2014/main" id="{F08CB285-A32A-509D-4240-3DA7267E0D99}"/>
              </a:ext>
            </a:extLst>
          </p:cNvPr>
          <p:cNvSpPr txBox="1">
            <a:spLocks/>
          </p:cNvSpPr>
          <p:nvPr/>
        </p:nvSpPr>
        <p:spPr>
          <a:xfrm>
            <a:off x="15032219" y="-3433316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Acoustic Frequency</a:t>
            </a:r>
          </a:p>
        </p:txBody>
      </p:sp>
      <p:sp>
        <p:nvSpPr>
          <p:cNvPr id="19" name="Google Shape;274;p36">
            <a:extLst>
              <a:ext uri="{FF2B5EF4-FFF2-40B4-BE49-F238E27FC236}">
                <a16:creationId xmlns:a16="http://schemas.microsoft.com/office/drawing/2014/main" id="{62611317-227A-F31A-A7A2-0EA81C496D20}"/>
              </a:ext>
            </a:extLst>
          </p:cNvPr>
          <p:cNvSpPr txBox="1">
            <a:spLocks/>
          </p:cNvSpPr>
          <p:nvPr/>
        </p:nvSpPr>
        <p:spPr>
          <a:xfrm>
            <a:off x="13909045" y="-1695054"/>
            <a:ext cx="227398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Wireless Transmitter</a:t>
            </a:r>
          </a:p>
        </p:txBody>
      </p:sp>
      <p:sp>
        <p:nvSpPr>
          <p:cNvPr id="20" name="Google Shape;274;p36">
            <a:extLst>
              <a:ext uri="{FF2B5EF4-FFF2-40B4-BE49-F238E27FC236}">
                <a16:creationId xmlns:a16="http://schemas.microsoft.com/office/drawing/2014/main" id="{0DF74951-0F0A-A3DB-DBD3-ACCACACBE032}"/>
              </a:ext>
            </a:extLst>
          </p:cNvPr>
          <p:cNvSpPr txBox="1">
            <a:spLocks/>
          </p:cNvSpPr>
          <p:nvPr/>
        </p:nvSpPr>
        <p:spPr>
          <a:xfrm>
            <a:off x="12081050" y="-1720739"/>
            <a:ext cx="1184118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1"/>
                </a:solidFill>
                <a:latin typeface="+mj-lt"/>
              </a:rPr>
              <a:t>Transceiver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Google Shape;274;p36">
            <a:extLst>
              <a:ext uri="{FF2B5EF4-FFF2-40B4-BE49-F238E27FC236}">
                <a16:creationId xmlns:a16="http://schemas.microsoft.com/office/drawing/2014/main" id="{1247EF2E-B6A8-E532-72EB-84919C0D1D18}"/>
              </a:ext>
            </a:extLst>
          </p:cNvPr>
          <p:cNvSpPr txBox="1">
            <a:spLocks/>
          </p:cNvSpPr>
          <p:nvPr/>
        </p:nvSpPr>
        <p:spPr>
          <a:xfrm>
            <a:off x="14297350" y="-4476513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Deterring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7620E6-C2F6-BF6A-E043-555B1164CBDD}"/>
              </a:ext>
            </a:extLst>
          </p:cNvPr>
          <p:cNvCxnSpPr/>
          <p:nvPr/>
        </p:nvCxnSpPr>
        <p:spPr>
          <a:xfrm>
            <a:off x="11198518" y="-3609642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41B9-0D3E-20EB-5115-E6A4898B8087}"/>
              </a:ext>
            </a:extLst>
          </p:cNvPr>
          <p:cNvCxnSpPr/>
          <p:nvPr/>
        </p:nvCxnSpPr>
        <p:spPr>
          <a:xfrm>
            <a:off x="12979724" y="-3605554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36689-4724-0DA2-FAE3-4DFA3641D97B}"/>
              </a:ext>
            </a:extLst>
          </p:cNvPr>
          <p:cNvCxnSpPr>
            <a:cxnSpLocks/>
          </p:cNvCxnSpPr>
          <p:nvPr/>
        </p:nvCxnSpPr>
        <p:spPr>
          <a:xfrm>
            <a:off x="15032219" y="-2968624"/>
            <a:ext cx="0" cy="52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CB4251B-248E-A049-5ACC-46467AFEEB0A}"/>
              </a:ext>
            </a:extLst>
          </p:cNvPr>
          <p:cNvCxnSpPr>
            <a:cxnSpLocks/>
          </p:cNvCxnSpPr>
          <p:nvPr/>
        </p:nvCxnSpPr>
        <p:spPr>
          <a:xfrm rot="10800000">
            <a:off x="10656086" y="-2837008"/>
            <a:ext cx="1100333" cy="854204"/>
          </a:xfrm>
          <a:prstGeom prst="bentConnector3">
            <a:avLst>
              <a:gd name="adj1" fmla="val 998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FF7BE-4D88-DC57-6334-EA3ADC75E30C}"/>
              </a:ext>
            </a:extLst>
          </p:cNvPr>
          <p:cNvCxnSpPr>
            <a:cxnSpLocks/>
          </p:cNvCxnSpPr>
          <p:nvPr/>
        </p:nvCxnSpPr>
        <p:spPr>
          <a:xfrm flipH="1">
            <a:off x="13345789" y="-2023858"/>
            <a:ext cx="97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8EB38C-F0AC-6838-F450-11B0F9AA2482}"/>
              </a:ext>
            </a:extLst>
          </p:cNvPr>
          <p:cNvSpPr/>
          <p:nvPr/>
        </p:nvSpPr>
        <p:spPr>
          <a:xfrm>
            <a:off x="11832048" y="-3894369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" name="Picture 4" descr="15,815 Motion Sensor Images, Stock Photos, 3D objects, &amp; Vectors |  Shutterstock">
            <a:extLst>
              <a:ext uri="{FF2B5EF4-FFF2-40B4-BE49-F238E27FC236}">
                <a16:creationId xmlns:a16="http://schemas.microsoft.com/office/drawing/2014/main" id="{F0E1A459-C353-F007-80F2-D2B06C62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26897" r="8594" b="33811"/>
          <a:stretch/>
        </p:blipFill>
        <p:spPr bwMode="auto">
          <a:xfrm>
            <a:off x="11894563" y="-3838139"/>
            <a:ext cx="969789" cy="4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49FF54-2391-F564-536C-C48299360564}"/>
              </a:ext>
            </a:extLst>
          </p:cNvPr>
          <p:cNvSpPr/>
          <p:nvPr/>
        </p:nvSpPr>
        <p:spPr>
          <a:xfrm>
            <a:off x="15215808" y="-4057915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2" name="Picture 11" descr="Sound Wave Icon - Free PNG &amp; SVG 370406 - Noun Project">
            <a:extLst>
              <a:ext uri="{FF2B5EF4-FFF2-40B4-BE49-F238E27FC236}">
                <a16:creationId xmlns:a16="http://schemas.microsoft.com/office/drawing/2014/main" id="{133835D2-69ED-AAE9-99CB-869E06D2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24" y="-4161865"/>
            <a:ext cx="1032307" cy="8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ACCBDD7-10E6-4CC2-4E75-202AC8F40BAB}"/>
              </a:ext>
            </a:extLst>
          </p:cNvPr>
          <p:cNvSpPr/>
          <p:nvPr/>
        </p:nvSpPr>
        <p:spPr>
          <a:xfrm>
            <a:off x="12005018" y="-2386064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517862-E0CC-3324-B398-DB3AF052A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7330" y="-2493799"/>
            <a:ext cx="955525" cy="9555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D1C250-9ECE-0715-FCFF-B25E15BF0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86" y="1659619"/>
            <a:ext cx="4265676" cy="20284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41E4FA-8A10-3B24-BA6E-E81CCC909D9D}"/>
              </a:ext>
            </a:extLst>
          </p:cNvPr>
          <p:cNvSpPr txBox="1"/>
          <p:nvPr/>
        </p:nvSpPr>
        <p:spPr>
          <a:xfrm>
            <a:off x="908051" y="1441721"/>
            <a:ext cx="26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Bebas Neue" panose="020B0606020202050201" pitchFamily="34" charset="0"/>
              </a:rPr>
              <a:t>Wild Animal Deterring System</a:t>
            </a:r>
            <a:endParaRPr lang="en-IN" dirty="0">
              <a:latin typeface="Bebas Neue" panose="020B0606020202050201" pitchFamily="34" charset="0"/>
            </a:endParaRPr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B0AE5FED-C152-9CDA-30E2-158D0B69B1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8967" y="1795242"/>
            <a:ext cx="4298669" cy="1862515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AB34C7DD-D934-4B32-E157-80F63696C831}"/>
              </a:ext>
            </a:extLst>
          </p:cNvPr>
          <p:cNvSpPr txBox="1"/>
          <p:nvPr/>
        </p:nvSpPr>
        <p:spPr>
          <a:xfrm>
            <a:off x="5597181" y="1441720"/>
            <a:ext cx="26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Bebas Neue" panose="020B0606020202050201" pitchFamily="34" charset="0"/>
              </a:rPr>
              <a:t>Smart Soil monitoring System</a:t>
            </a:r>
            <a:endParaRPr lang="en-IN" dirty="0">
              <a:latin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83812" y="544400"/>
            <a:ext cx="2721388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Prototypes</a:t>
            </a:r>
            <a:endParaRPr sz="4800"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70" y="405855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99100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3EFC5-DC60-9FF8-A2F5-D115DE696E81}"/>
              </a:ext>
            </a:extLst>
          </p:cNvPr>
          <p:cNvSpPr/>
          <p:nvPr/>
        </p:nvSpPr>
        <p:spPr>
          <a:xfrm>
            <a:off x="13642452" y="-4161865"/>
            <a:ext cx="2897896" cy="1136053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9C67FE-A7C7-15F0-AFD8-E3C6864986E5}"/>
              </a:ext>
            </a:extLst>
          </p:cNvPr>
          <p:cNvSpPr/>
          <p:nvPr/>
        </p:nvSpPr>
        <p:spPr>
          <a:xfrm>
            <a:off x="14402144" y="-2377439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6" name="Picture 5" descr="Base Station Silhouette Icon Radio Wave And Communication Tower Vector  Stock Illustration - Download Image Now - iStock">
            <a:extLst>
              <a:ext uri="{FF2B5EF4-FFF2-40B4-BE49-F238E27FC236}">
                <a16:creationId xmlns:a16="http://schemas.microsoft.com/office/drawing/2014/main" id="{6418299F-475D-40B3-C4F2-7F934369C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4155" r="22331" b="14362"/>
          <a:stretch/>
        </p:blipFill>
        <p:spPr bwMode="auto">
          <a:xfrm>
            <a:off x="14734572" y="-2317977"/>
            <a:ext cx="526811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44E7E0-3F4B-2C79-377C-41BC84CC1349}"/>
              </a:ext>
            </a:extLst>
          </p:cNvPr>
          <p:cNvSpPr/>
          <p:nvPr/>
        </p:nvSpPr>
        <p:spPr>
          <a:xfrm>
            <a:off x="10058042" y="-3890545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8" name="Picture 7" descr="56,600+ Video Surveillance Stock Photos, Pictures &amp; Royalty-Free Images -  iStock | Home security camera, Surveillance, Video surveillance traffic">
            <a:extLst>
              <a:ext uri="{FF2B5EF4-FFF2-40B4-BE49-F238E27FC236}">
                <a16:creationId xmlns:a16="http://schemas.microsoft.com/office/drawing/2014/main" id="{14D2A2D9-01E0-CBC9-0786-D8DD6CB8E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20111" r="10109" b="20748"/>
          <a:stretch/>
        </p:blipFill>
        <p:spPr bwMode="auto">
          <a:xfrm flipH="1">
            <a:off x="10315897" y="-3850057"/>
            <a:ext cx="669726" cy="4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638BB2-794E-597B-108A-1CDFF6CAC552}"/>
              </a:ext>
            </a:extLst>
          </p:cNvPr>
          <p:cNvSpPr/>
          <p:nvPr/>
        </p:nvSpPr>
        <p:spPr>
          <a:xfrm>
            <a:off x="13720324" y="-4064491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0" name="Picture 9" descr="Car beacon On icon">
            <a:extLst>
              <a:ext uri="{FF2B5EF4-FFF2-40B4-BE49-F238E27FC236}">
                <a16:creationId xmlns:a16="http://schemas.microsoft.com/office/drawing/2014/main" id="{A9E603EA-906E-D2D8-113C-6E3C4B0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090" y="-4095438"/>
            <a:ext cx="703389" cy="7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74;p36">
            <a:extLst>
              <a:ext uri="{FF2B5EF4-FFF2-40B4-BE49-F238E27FC236}">
                <a16:creationId xmlns:a16="http://schemas.microsoft.com/office/drawing/2014/main" id="{84B3AA7D-373B-6AAE-7C6A-970AE61BBC72}"/>
              </a:ext>
            </a:extLst>
          </p:cNvPr>
          <p:cNvSpPr txBox="1">
            <a:spLocks/>
          </p:cNvSpPr>
          <p:nvPr/>
        </p:nvSpPr>
        <p:spPr>
          <a:xfrm>
            <a:off x="10020563" y="-3369226"/>
            <a:ext cx="1231295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Surveillance</a:t>
            </a:r>
          </a:p>
        </p:txBody>
      </p:sp>
      <p:sp>
        <p:nvSpPr>
          <p:cNvPr id="16" name="Google Shape;274;p36">
            <a:extLst>
              <a:ext uri="{FF2B5EF4-FFF2-40B4-BE49-F238E27FC236}">
                <a16:creationId xmlns:a16="http://schemas.microsoft.com/office/drawing/2014/main" id="{02A19F60-C585-88D9-3744-4568E5283518}"/>
              </a:ext>
            </a:extLst>
          </p:cNvPr>
          <p:cNvSpPr txBox="1">
            <a:spLocks/>
          </p:cNvSpPr>
          <p:nvPr/>
        </p:nvSpPr>
        <p:spPr>
          <a:xfrm>
            <a:off x="11824386" y="-3369226"/>
            <a:ext cx="1048207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Detection</a:t>
            </a:r>
          </a:p>
        </p:txBody>
      </p:sp>
      <p:sp>
        <p:nvSpPr>
          <p:cNvPr id="17" name="Google Shape;274;p36">
            <a:extLst>
              <a:ext uri="{FF2B5EF4-FFF2-40B4-BE49-F238E27FC236}">
                <a16:creationId xmlns:a16="http://schemas.microsoft.com/office/drawing/2014/main" id="{BA6F5EB8-EFA1-1825-A011-7DA6838F694E}"/>
              </a:ext>
            </a:extLst>
          </p:cNvPr>
          <p:cNvSpPr txBox="1">
            <a:spLocks/>
          </p:cNvSpPr>
          <p:nvPr/>
        </p:nvSpPr>
        <p:spPr>
          <a:xfrm>
            <a:off x="13602406" y="-3481877"/>
            <a:ext cx="1513185" cy="5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High Beam Flickering Lights </a:t>
            </a:r>
          </a:p>
        </p:txBody>
      </p:sp>
      <p:sp>
        <p:nvSpPr>
          <p:cNvPr id="18" name="Google Shape;274;p36">
            <a:extLst>
              <a:ext uri="{FF2B5EF4-FFF2-40B4-BE49-F238E27FC236}">
                <a16:creationId xmlns:a16="http://schemas.microsoft.com/office/drawing/2014/main" id="{F08CB285-A32A-509D-4240-3DA7267E0D99}"/>
              </a:ext>
            </a:extLst>
          </p:cNvPr>
          <p:cNvSpPr txBox="1">
            <a:spLocks/>
          </p:cNvSpPr>
          <p:nvPr/>
        </p:nvSpPr>
        <p:spPr>
          <a:xfrm>
            <a:off x="15032219" y="-3433316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Acoustic Frequency</a:t>
            </a:r>
          </a:p>
        </p:txBody>
      </p:sp>
      <p:sp>
        <p:nvSpPr>
          <p:cNvPr id="19" name="Google Shape;274;p36">
            <a:extLst>
              <a:ext uri="{FF2B5EF4-FFF2-40B4-BE49-F238E27FC236}">
                <a16:creationId xmlns:a16="http://schemas.microsoft.com/office/drawing/2014/main" id="{62611317-227A-F31A-A7A2-0EA81C496D20}"/>
              </a:ext>
            </a:extLst>
          </p:cNvPr>
          <p:cNvSpPr txBox="1">
            <a:spLocks/>
          </p:cNvSpPr>
          <p:nvPr/>
        </p:nvSpPr>
        <p:spPr>
          <a:xfrm>
            <a:off x="13909045" y="-1695054"/>
            <a:ext cx="227398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Wireless Transmitter</a:t>
            </a:r>
          </a:p>
        </p:txBody>
      </p:sp>
      <p:sp>
        <p:nvSpPr>
          <p:cNvPr id="20" name="Google Shape;274;p36">
            <a:extLst>
              <a:ext uri="{FF2B5EF4-FFF2-40B4-BE49-F238E27FC236}">
                <a16:creationId xmlns:a16="http://schemas.microsoft.com/office/drawing/2014/main" id="{0DF74951-0F0A-A3DB-DBD3-ACCACACBE032}"/>
              </a:ext>
            </a:extLst>
          </p:cNvPr>
          <p:cNvSpPr txBox="1">
            <a:spLocks/>
          </p:cNvSpPr>
          <p:nvPr/>
        </p:nvSpPr>
        <p:spPr>
          <a:xfrm>
            <a:off x="12081050" y="-1720739"/>
            <a:ext cx="1184118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dirty="0">
                <a:solidFill>
                  <a:schemeClr val="tx1"/>
                </a:solidFill>
                <a:latin typeface="+mj-lt"/>
              </a:rPr>
              <a:t>Transceiver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Google Shape;274;p36">
            <a:extLst>
              <a:ext uri="{FF2B5EF4-FFF2-40B4-BE49-F238E27FC236}">
                <a16:creationId xmlns:a16="http://schemas.microsoft.com/office/drawing/2014/main" id="{1247EF2E-B6A8-E532-72EB-84919C0D1D18}"/>
              </a:ext>
            </a:extLst>
          </p:cNvPr>
          <p:cNvSpPr txBox="1">
            <a:spLocks/>
          </p:cNvSpPr>
          <p:nvPr/>
        </p:nvSpPr>
        <p:spPr>
          <a:xfrm>
            <a:off x="14297350" y="-4476513"/>
            <a:ext cx="1588099" cy="31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Deterring System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7620E6-C2F6-BF6A-E043-555B1164CBDD}"/>
              </a:ext>
            </a:extLst>
          </p:cNvPr>
          <p:cNvCxnSpPr/>
          <p:nvPr/>
        </p:nvCxnSpPr>
        <p:spPr>
          <a:xfrm>
            <a:off x="11198518" y="-3609642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41B9-0D3E-20EB-5115-E6A4898B8087}"/>
              </a:ext>
            </a:extLst>
          </p:cNvPr>
          <p:cNvCxnSpPr/>
          <p:nvPr/>
        </p:nvCxnSpPr>
        <p:spPr>
          <a:xfrm>
            <a:off x="12979724" y="-3605554"/>
            <a:ext cx="5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36689-4724-0DA2-FAE3-4DFA3641D97B}"/>
              </a:ext>
            </a:extLst>
          </p:cNvPr>
          <p:cNvCxnSpPr>
            <a:cxnSpLocks/>
          </p:cNvCxnSpPr>
          <p:nvPr/>
        </p:nvCxnSpPr>
        <p:spPr>
          <a:xfrm>
            <a:off x="15032219" y="-2968624"/>
            <a:ext cx="0" cy="52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CB4251B-248E-A049-5ACC-46467AFEEB0A}"/>
              </a:ext>
            </a:extLst>
          </p:cNvPr>
          <p:cNvCxnSpPr>
            <a:cxnSpLocks/>
          </p:cNvCxnSpPr>
          <p:nvPr/>
        </p:nvCxnSpPr>
        <p:spPr>
          <a:xfrm rot="10800000">
            <a:off x="10656086" y="-2837008"/>
            <a:ext cx="1100333" cy="854204"/>
          </a:xfrm>
          <a:prstGeom prst="bentConnector3">
            <a:avLst>
              <a:gd name="adj1" fmla="val 998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FF7BE-4D88-DC57-6334-EA3ADC75E30C}"/>
              </a:ext>
            </a:extLst>
          </p:cNvPr>
          <p:cNvCxnSpPr>
            <a:cxnSpLocks/>
          </p:cNvCxnSpPr>
          <p:nvPr/>
        </p:nvCxnSpPr>
        <p:spPr>
          <a:xfrm flipH="1">
            <a:off x="13345789" y="-2023858"/>
            <a:ext cx="97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8EB38C-F0AC-6838-F450-11B0F9AA2482}"/>
              </a:ext>
            </a:extLst>
          </p:cNvPr>
          <p:cNvSpPr/>
          <p:nvPr/>
        </p:nvSpPr>
        <p:spPr>
          <a:xfrm>
            <a:off x="11832048" y="-3894369"/>
            <a:ext cx="1088267" cy="5727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5" name="Picture 4" descr="15,815 Motion Sensor Images, Stock Photos, 3D objects, &amp; Vectors |  Shutterstock">
            <a:extLst>
              <a:ext uri="{FF2B5EF4-FFF2-40B4-BE49-F238E27FC236}">
                <a16:creationId xmlns:a16="http://schemas.microsoft.com/office/drawing/2014/main" id="{F0E1A459-C353-F007-80F2-D2B06C62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26897" r="8594" b="33811"/>
          <a:stretch/>
        </p:blipFill>
        <p:spPr bwMode="auto">
          <a:xfrm>
            <a:off x="11894563" y="-3838139"/>
            <a:ext cx="969789" cy="4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49FF54-2391-F564-536C-C48299360564}"/>
              </a:ext>
            </a:extLst>
          </p:cNvPr>
          <p:cNvSpPr/>
          <p:nvPr/>
        </p:nvSpPr>
        <p:spPr>
          <a:xfrm>
            <a:off x="15215808" y="-4057915"/>
            <a:ext cx="1220922" cy="624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12" name="Picture 11" descr="Sound Wave Icon - Free PNG &amp; SVG 370406 - Noun Project">
            <a:extLst>
              <a:ext uri="{FF2B5EF4-FFF2-40B4-BE49-F238E27FC236}">
                <a16:creationId xmlns:a16="http://schemas.microsoft.com/office/drawing/2014/main" id="{133835D2-69ED-AAE9-99CB-869E06D2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24" y="-4161865"/>
            <a:ext cx="1032307" cy="8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ACCBDD7-10E6-4CC2-4E75-202AC8F40BAB}"/>
              </a:ext>
            </a:extLst>
          </p:cNvPr>
          <p:cNvSpPr/>
          <p:nvPr/>
        </p:nvSpPr>
        <p:spPr>
          <a:xfrm>
            <a:off x="12005018" y="-2386064"/>
            <a:ext cx="1260150" cy="707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517862-E0CC-3324-B398-DB3AF052A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7330" y="-2493799"/>
            <a:ext cx="955525" cy="955525"/>
          </a:xfrm>
          <a:prstGeom prst="rect">
            <a:avLst/>
          </a:prstGeom>
        </p:spPr>
      </p:pic>
      <p:pic>
        <p:nvPicPr>
          <p:cNvPr id="1027" name="Picture 6">
            <a:extLst>
              <a:ext uri="{FF2B5EF4-FFF2-40B4-BE49-F238E27FC236}">
                <a16:creationId xmlns:a16="http://schemas.microsoft.com/office/drawing/2014/main" id="{31745DB3-A021-C1B1-252F-6CC64710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73378" y="1504149"/>
            <a:ext cx="2667001" cy="20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2ABAEC21-09A7-0DE2-37F5-155D4AD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80" y="1730536"/>
            <a:ext cx="1393825" cy="18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4C66A8A3-322B-02DC-A019-A31E27D7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00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   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D2F2CBF-23D9-E1B3-7742-DD81D9FFA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520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1C72501-DD5A-74C1-5AB5-965124835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51897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73791A1-F1EF-350C-F652-EB365A15A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377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D396EDB0-357F-18A8-0A98-3FFE9D47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6237" y="1504149"/>
            <a:ext cx="2811782" cy="2147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22A4CE54-861E-F0B4-0FCE-D39D1C7BD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91" y="1483349"/>
            <a:ext cx="2895342" cy="2168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1011EBFC-0512-246C-93F7-AF64036D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05" y="1562232"/>
            <a:ext cx="1610495" cy="2147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65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/>
          </p:cNvSpPr>
          <p:nvPr/>
        </p:nvSpPr>
        <p:spPr>
          <a:xfrm>
            <a:off x="731776" y="54647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800" dirty="0"/>
              <a:t>MARKET </a:t>
            </a:r>
            <a:r>
              <a:rPr lang="en-IN" sz="2000" dirty="0"/>
              <a:t>(2023) </a:t>
            </a:r>
            <a:endParaRPr lang="en-IN" sz="4800" dirty="0"/>
          </a:p>
        </p:txBody>
      </p:sp>
      <p:sp>
        <p:nvSpPr>
          <p:cNvPr id="4" name="Google Shape;526;p50">
            <a:extLst>
              <a:ext uri="{FF2B5EF4-FFF2-40B4-BE49-F238E27FC236}">
                <a16:creationId xmlns:a16="http://schemas.microsoft.com/office/drawing/2014/main" id="{179D3BE5-1787-7CE7-817D-9952564ECCAE}"/>
              </a:ext>
            </a:extLst>
          </p:cNvPr>
          <p:cNvSpPr txBox="1"/>
          <p:nvPr/>
        </p:nvSpPr>
        <p:spPr>
          <a:xfrm>
            <a:off x="617103" y="1817294"/>
            <a:ext cx="3826888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ssistant Medium"/>
                <a:ea typeface="Assistant Medium"/>
                <a:cs typeface="Assistant Medium"/>
                <a:sym typeface="Assistant Medium"/>
              </a:rPr>
              <a:t>Agriculture market in India (2024)</a:t>
            </a:r>
            <a:endParaRPr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" name="Google Shape;527;p50">
            <a:extLst>
              <a:ext uri="{FF2B5EF4-FFF2-40B4-BE49-F238E27FC236}">
                <a16:creationId xmlns:a16="http://schemas.microsoft.com/office/drawing/2014/main" id="{636956F4-6F0E-9C2B-7EEC-186FEAD97FAF}"/>
              </a:ext>
            </a:extLst>
          </p:cNvPr>
          <p:cNvSpPr txBox="1"/>
          <p:nvPr/>
        </p:nvSpPr>
        <p:spPr>
          <a:xfrm>
            <a:off x="711274" y="1306874"/>
            <a:ext cx="3638547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372,940,000,000</a:t>
            </a:r>
          </a:p>
        </p:txBody>
      </p:sp>
      <p:grpSp>
        <p:nvGrpSpPr>
          <p:cNvPr id="6" name="Google Shape;540;p50">
            <a:extLst>
              <a:ext uri="{FF2B5EF4-FFF2-40B4-BE49-F238E27FC236}">
                <a16:creationId xmlns:a16="http://schemas.microsoft.com/office/drawing/2014/main" id="{8B4CCB3E-32B9-EC59-506B-151760FEC82B}"/>
              </a:ext>
            </a:extLst>
          </p:cNvPr>
          <p:cNvGrpSpPr/>
          <p:nvPr/>
        </p:nvGrpSpPr>
        <p:grpSpPr>
          <a:xfrm>
            <a:off x="799279" y="1317042"/>
            <a:ext cx="3462539" cy="537520"/>
            <a:chOff x="753533" y="1498298"/>
            <a:chExt cx="586800" cy="537520"/>
          </a:xfrm>
        </p:grpSpPr>
        <p:cxnSp>
          <p:nvCxnSpPr>
            <p:cNvPr id="7" name="Google Shape;541;p50">
              <a:extLst>
                <a:ext uri="{FF2B5EF4-FFF2-40B4-BE49-F238E27FC236}">
                  <a16:creationId xmlns:a16="http://schemas.microsoft.com/office/drawing/2014/main" id="{6487F9CB-3208-8C10-E2D4-97CCE2397936}"/>
                </a:ext>
              </a:extLst>
            </p:cNvPr>
            <p:cNvCxnSpPr/>
            <p:nvPr/>
          </p:nvCxnSpPr>
          <p:spPr>
            <a:xfrm>
              <a:off x="753533" y="203581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542;p50">
              <a:extLst>
                <a:ext uri="{FF2B5EF4-FFF2-40B4-BE49-F238E27FC236}">
                  <a16:creationId xmlns:a16="http://schemas.microsoft.com/office/drawing/2014/main" id="{CE8F5DD8-BA6A-C1C6-29A5-0D080D3DAD67}"/>
                </a:ext>
              </a:extLst>
            </p:cNvPr>
            <p:cNvCxnSpPr/>
            <p:nvPr/>
          </p:nvCxnSpPr>
          <p:spPr>
            <a:xfrm>
              <a:off x="753533" y="14982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AE864-087B-F978-BCD8-DAC079A73A2E}"/>
              </a:ext>
            </a:extLst>
          </p:cNvPr>
          <p:cNvGrpSpPr/>
          <p:nvPr/>
        </p:nvGrpSpPr>
        <p:grpSpPr>
          <a:xfrm>
            <a:off x="4572000" y="1317042"/>
            <a:ext cx="3718677" cy="563806"/>
            <a:chOff x="4762500" y="1495372"/>
            <a:chExt cx="3718677" cy="563806"/>
          </a:xfrm>
        </p:grpSpPr>
        <p:sp>
          <p:nvSpPr>
            <p:cNvPr id="9" name="Google Shape;521;p50">
              <a:extLst>
                <a:ext uri="{FF2B5EF4-FFF2-40B4-BE49-F238E27FC236}">
                  <a16:creationId xmlns:a16="http://schemas.microsoft.com/office/drawing/2014/main" id="{1839E7EE-CB71-2115-EC28-692EEE1F0ADE}"/>
                </a:ext>
              </a:extLst>
            </p:cNvPr>
            <p:cNvSpPr txBox="1"/>
            <p:nvPr/>
          </p:nvSpPr>
          <p:spPr>
            <a:xfrm>
              <a:off x="6643377" y="1504346"/>
              <a:ext cx="1837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latin typeface="Assistant"/>
                  <a:ea typeface="Assistant"/>
                  <a:cs typeface="Assistant"/>
                  <a:sym typeface="Assistant"/>
                </a:rPr>
                <a:t>CAGR</a:t>
              </a:r>
              <a:endParaRPr sz="2300" b="1" dirty="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" name="Google Shape;522;p50">
              <a:extLst>
                <a:ext uri="{FF2B5EF4-FFF2-40B4-BE49-F238E27FC236}">
                  <a16:creationId xmlns:a16="http://schemas.microsoft.com/office/drawing/2014/main" id="{5B94849D-48FC-85BB-4DDD-CAA74F66BD5C}"/>
                </a:ext>
              </a:extLst>
            </p:cNvPr>
            <p:cNvSpPr txBox="1"/>
            <p:nvPr/>
          </p:nvSpPr>
          <p:spPr>
            <a:xfrm>
              <a:off x="6642803" y="1706978"/>
              <a:ext cx="1837800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Assistant Medium"/>
                  <a:ea typeface="Assistant Medium"/>
                  <a:cs typeface="Assistant Medium"/>
                  <a:sym typeface="Assistant Medium"/>
                </a:rPr>
                <a:t>From 2024 to 2029</a:t>
              </a:r>
              <a:endParaRPr dirty="0"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11" name="Google Shape;529;p50">
              <a:extLst>
                <a:ext uri="{FF2B5EF4-FFF2-40B4-BE49-F238E27FC236}">
                  <a16:creationId xmlns:a16="http://schemas.microsoft.com/office/drawing/2014/main" id="{77C58E6F-9E16-BF5F-1082-AB3CB9FFC986}"/>
                </a:ext>
              </a:extLst>
            </p:cNvPr>
            <p:cNvSpPr txBox="1"/>
            <p:nvPr/>
          </p:nvSpPr>
          <p:spPr>
            <a:xfrm>
              <a:off x="5324759" y="1590446"/>
              <a:ext cx="1487521" cy="3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4.90</a:t>
              </a:r>
              <a:r>
                <a:rPr lang="en" sz="2400" b="1" dirty="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%</a:t>
              </a:r>
              <a:endParaRPr sz="36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12" name="Google Shape;543;p50">
              <a:extLst>
                <a:ext uri="{FF2B5EF4-FFF2-40B4-BE49-F238E27FC236}">
                  <a16:creationId xmlns:a16="http://schemas.microsoft.com/office/drawing/2014/main" id="{045489C3-1510-B69E-46BF-ACE446ACB5CE}"/>
                </a:ext>
              </a:extLst>
            </p:cNvPr>
            <p:cNvGrpSpPr/>
            <p:nvPr/>
          </p:nvGrpSpPr>
          <p:grpSpPr>
            <a:xfrm>
              <a:off x="5306020" y="1495372"/>
              <a:ext cx="1320385" cy="542348"/>
              <a:chOff x="753533" y="1498298"/>
              <a:chExt cx="586800" cy="491625"/>
            </a:xfrm>
          </p:grpSpPr>
          <p:cxnSp>
            <p:nvCxnSpPr>
              <p:cNvPr id="13" name="Google Shape;544;p50">
                <a:extLst>
                  <a:ext uri="{FF2B5EF4-FFF2-40B4-BE49-F238E27FC236}">
                    <a16:creationId xmlns:a16="http://schemas.microsoft.com/office/drawing/2014/main" id="{11EE2D06-3663-B9D5-329B-8EC7CA42A93F}"/>
                  </a:ext>
                </a:extLst>
              </p:cNvPr>
              <p:cNvCxnSpPr/>
              <p:nvPr/>
            </p:nvCxnSpPr>
            <p:spPr>
              <a:xfrm>
                <a:off x="753533" y="1989923"/>
                <a:ext cx="58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45;p50">
                <a:extLst>
                  <a:ext uri="{FF2B5EF4-FFF2-40B4-BE49-F238E27FC236}">
                    <a16:creationId xmlns:a16="http://schemas.microsoft.com/office/drawing/2014/main" id="{5377F17C-32B6-5259-0884-1CA0BB8C8F74}"/>
                  </a:ext>
                </a:extLst>
              </p:cNvPr>
              <p:cNvCxnSpPr/>
              <p:nvPr/>
            </p:nvCxnSpPr>
            <p:spPr>
              <a:xfrm>
                <a:off x="753533" y="1498298"/>
                <a:ext cx="58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557;p50">
              <a:extLst>
                <a:ext uri="{FF2B5EF4-FFF2-40B4-BE49-F238E27FC236}">
                  <a16:creationId xmlns:a16="http://schemas.microsoft.com/office/drawing/2014/main" id="{6EEB16B9-AF5C-33EC-6DD9-CE6BB0BAB058}"/>
                </a:ext>
              </a:extLst>
            </p:cNvPr>
            <p:cNvGrpSpPr/>
            <p:nvPr/>
          </p:nvGrpSpPr>
          <p:grpSpPr>
            <a:xfrm>
              <a:off x="4762500" y="1546484"/>
              <a:ext cx="474290" cy="453469"/>
              <a:chOff x="7032457" y="3959830"/>
              <a:chExt cx="398134" cy="380656"/>
            </a:xfrm>
          </p:grpSpPr>
          <p:sp>
            <p:nvSpPr>
              <p:cNvPr id="16" name="Google Shape;558;p50">
                <a:extLst>
                  <a:ext uri="{FF2B5EF4-FFF2-40B4-BE49-F238E27FC236}">
                    <a16:creationId xmlns:a16="http://schemas.microsoft.com/office/drawing/2014/main" id="{1CFC5E73-E888-6F55-542A-E2F237300C02}"/>
                  </a:ext>
                </a:extLst>
              </p:cNvPr>
              <p:cNvSpPr/>
              <p:nvPr/>
            </p:nvSpPr>
            <p:spPr>
              <a:xfrm>
                <a:off x="7262728" y="4185683"/>
                <a:ext cx="30083" cy="2576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793" extrusionOk="0">
                    <a:moveTo>
                      <a:pt x="529" y="1"/>
                    </a:moveTo>
                    <a:cubicBezTo>
                      <a:pt x="176" y="1"/>
                      <a:pt x="0" y="428"/>
                      <a:pt x="249" y="677"/>
                    </a:cubicBezTo>
                    <a:cubicBezTo>
                      <a:pt x="325" y="752"/>
                      <a:pt x="426" y="793"/>
                      <a:pt x="529" y="793"/>
                    </a:cubicBezTo>
                    <a:cubicBezTo>
                      <a:pt x="580" y="793"/>
                      <a:pt x="632" y="783"/>
                      <a:pt x="681" y="762"/>
                    </a:cubicBezTo>
                    <a:cubicBezTo>
                      <a:pt x="829" y="702"/>
                      <a:pt x="926" y="557"/>
                      <a:pt x="926" y="397"/>
                    </a:cubicBezTo>
                    <a:cubicBezTo>
                      <a:pt x="926" y="178"/>
                      <a:pt x="748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59;p50">
                <a:extLst>
                  <a:ext uri="{FF2B5EF4-FFF2-40B4-BE49-F238E27FC236}">
                    <a16:creationId xmlns:a16="http://schemas.microsoft.com/office/drawing/2014/main" id="{02BA5CC1-5F47-0A12-99A9-E2343A7CFA39}"/>
                  </a:ext>
                </a:extLst>
              </p:cNvPr>
              <p:cNvSpPr/>
              <p:nvPr/>
            </p:nvSpPr>
            <p:spPr>
              <a:xfrm>
                <a:off x="7170204" y="4088805"/>
                <a:ext cx="26770" cy="2582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95" extrusionOk="0">
                    <a:moveTo>
                      <a:pt x="399" y="1"/>
                    </a:moveTo>
                    <a:cubicBezTo>
                      <a:pt x="196" y="1"/>
                      <a:pt x="0" y="159"/>
                      <a:pt x="0" y="398"/>
                    </a:cubicBezTo>
                    <a:cubicBezTo>
                      <a:pt x="0" y="616"/>
                      <a:pt x="178" y="793"/>
                      <a:pt x="397" y="794"/>
                    </a:cubicBezTo>
                    <a:cubicBezTo>
                      <a:pt x="556" y="794"/>
                      <a:pt x="701" y="698"/>
                      <a:pt x="762" y="549"/>
                    </a:cubicBezTo>
                    <a:cubicBezTo>
                      <a:pt x="824" y="402"/>
                      <a:pt x="789" y="231"/>
                      <a:pt x="676" y="118"/>
                    </a:cubicBezTo>
                    <a:cubicBezTo>
                      <a:pt x="596" y="37"/>
                      <a:pt x="497" y="1"/>
                      <a:pt x="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60;p50">
                <a:extLst>
                  <a:ext uri="{FF2B5EF4-FFF2-40B4-BE49-F238E27FC236}">
                    <a16:creationId xmlns:a16="http://schemas.microsoft.com/office/drawing/2014/main" id="{5F7F2B35-D559-B17C-6FDA-FF72181589E6}"/>
                  </a:ext>
                </a:extLst>
              </p:cNvPr>
              <p:cNvSpPr/>
              <p:nvPr/>
            </p:nvSpPr>
            <p:spPr>
              <a:xfrm>
                <a:off x="7032457" y="3959830"/>
                <a:ext cx="398134" cy="380656"/>
              </a:xfrm>
              <a:custGeom>
                <a:avLst/>
                <a:gdLst/>
                <a:ahLst/>
                <a:cxnLst/>
                <a:rect l="l" t="t" r="r" b="b"/>
                <a:pathLst>
                  <a:path w="12255" h="11717" extrusionOk="0">
                    <a:moveTo>
                      <a:pt x="6126" y="1306"/>
                    </a:moveTo>
                    <a:cubicBezTo>
                      <a:pt x="8637" y="1306"/>
                      <a:pt x="10680" y="3348"/>
                      <a:pt x="10680" y="5858"/>
                    </a:cubicBezTo>
                    <a:cubicBezTo>
                      <a:pt x="10680" y="8369"/>
                      <a:pt x="8637" y="10411"/>
                      <a:pt x="6126" y="10411"/>
                    </a:cubicBezTo>
                    <a:cubicBezTo>
                      <a:pt x="3617" y="10411"/>
                      <a:pt x="1574" y="8368"/>
                      <a:pt x="1574" y="5858"/>
                    </a:cubicBezTo>
                    <a:cubicBezTo>
                      <a:pt x="1574" y="3348"/>
                      <a:pt x="3617" y="1306"/>
                      <a:pt x="6126" y="1306"/>
                    </a:cubicBezTo>
                    <a:close/>
                    <a:moveTo>
                      <a:pt x="5216" y="1"/>
                    </a:moveTo>
                    <a:cubicBezTo>
                      <a:pt x="4623" y="1"/>
                      <a:pt x="4042" y="286"/>
                      <a:pt x="3692" y="800"/>
                    </a:cubicBezTo>
                    <a:cubicBezTo>
                      <a:pt x="3646" y="796"/>
                      <a:pt x="3600" y="795"/>
                      <a:pt x="3555" y="795"/>
                    </a:cubicBezTo>
                    <a:cubicBezTo>
                      <a:pt x="2654" y="795"/>
                      <a:pt x="1873" y="1466"/>
                      <a:pt x="1739" y="2359"/>
                    </a:cubicBezTo>
                    <a:cubicBezTo>
                      <a:pt x="845" y="2708"/>
                      <a:pt x="374" y="3702"/>
                      <a:pt x="654" y="4608"/>
                    </a:cubicBezTo>
                    <a:cubicBezTo>
                      <a:pt x="1" y="5311"/>
                      <a:pt x="10" y="6413"/>
                      <a:pt x="654" y="7108"/>
                    </a:cubicBezTo>
                    <a:cubicBezTo>
                      <a:pt x="373" y="8026"/>
                      <a:pt x="845" y="9006"/>
                      <a:pt x="1738" y="9357"/>
                    </a:cubicBezTo>
                    <a:cubicBezTo>
                      <a:pt x="1873" y="10261"/>
                      <a:pt x="2663" y="10922"/>
                      <a:pt x="3555" y="10922"/>
                    </a:cubicBezTo>
                    <a:cubicBezTo>
                      <a:pt x="3600" y="10922"/>
                      <a:pt x="3646" y="10920"/>
                      <a:pt x="3691" y="10916"/>
                    </a:cubicBezTo>
                    <a:cubicBezTo>
                      <a:pt x="4044" y="11435"/>
                      <a:pt x="4625" y="11715"/>
                      <a:pt x="5213" y="11715"/>
                    </a:cubicBezTo>
                    <a:cubicBezTo>
                      <a:pt x="5526" y="11715"/>
                      <a:pt x="5842" y="11636"/>
                      <a:pt x="6126" y="11471"/>
                    </a:cubicBezTo>
                    <a:cubicBezTo>
                      <a:pt x="6413" y="11637"/>
                      <a:pt x="6728" y="11716"/>
                      <a:pt x="7039" y="11716"/>
                    </a:cubicBezTo>
                    <a:cubicBezTo>
                      <a:pt x="7632" y="11716"/>
                      <a:pt x="8213" y="11431"/>
                      <a:pt x="8563" y="10916"/>
                    </a:cubicBezTo>
                    <a:cubicBezTo>
                      <a:pt x="8609" y="10920"/>
                      <a:pt x="8655" y="10922"/>
                      <a:pt x="8700" y="10922"/>
                    </a:cubicBezTo>
                    <a:cubicBezTo>
                      <a:pt x="9601" y="10922"/>
                      <a:pt x="10382" y="10252"/>
                      <a:pt x="10516" y="9357"/>
                    </a:cubicBezTo>
                    <a:cubicBezTo>
                      <a:pt x="11409" y="9010"/>
                      <a:pt x="11881" y="8015"/>
                      <a:pt x="11601" y="7108"/>
                    </a:cubicBezTo>
                    <a:cubicBezTo>
                      <a:pt x="12254" y="6405"/>
                      <a:pt x="12246" y="5304"/>
                      <a:pt x="11601" y="4608"/>
                    </a:cubicBezTo>
                    <a:lnTo>
                      <a:pt x="11600" y="4608"/>
                    </a:lnTo>
                    <a:cubicBezTo>
                      <a:pt x="11882" y="3690"/>
                      <a:pt x="11409" y="2710"/>
                      <a:pt x="10516" y="2359"/>
                    </a:cubicBezTo>
                    <a:cubicBezTo>
                      <a:pt x="10381" y="1456"/>
                      <a:pt x="9591" y="795"/>
                      <a:pt x="8699" y="795"/>
                    </a:cubicBezTo>
                    <a:cubicBezTo>
                      <a:pt x="8654" y="795"/>
                      <a:pt x="8608" y="796"/>
                      <a:pt x="8563" y="800"/>
                    </a:cubicBezTo>
                    <a:cubicBezTo>
                      <a:pt x="8211" y="282"/>
                      <a:pt x="7630" y="1"/>
                      <a:pt x="7041" y="1"/>
                    </a:cubicBezTo>
                    <a:cubicBezTo>
                      <a:pt x="6728" y="1"/>
                      <a:pt x="6413" y="80"/>
                      <a:pt x="6129" y="245"/>
                    </a:cubicBezTo>
                    <a:cubicBezTo>
                      <a:pt x="5842" y="79"/>
                      <a:pt x="5527" y="1"/>
                      <a:pt x="5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1;p50">
                <a:extLst>
                  <a:ext uri="{FF2B5EF4-FFF2-40B4-BE49-F238E27FC236}">
                    <a16:creationId xmlns:a16="http://schemas.microsoft.com/office/drawing/2014/main" id="{F580A75D-DCEE-FF41-2B90-273EEBA50368}"/>
                  </a:ext>
                </a:extLst>
              </p:cNvPr>
              <p:cNvSpPr/>
              <p:nvPr/>
            </p:nvSpPr>
            <p:spPr>
              <a:xfrm>
                <a:off x="7106301" y="4024902"/>
                <a:ext cx="250414" cy="250479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7710" extrusionOk="0">
                    <a:moveTo>
                      <a:pt x="2364" y="1270"/>
                    </a:moveTo>
                    <a:cubicBezTo>
                      <a:pt x="2806" y="1270"/>
                      <a:pt x="3205" y="1537"/>
                      <a:pt x="3375" y="1946"/>
                    </a:cubicBezTo>
                    <a:cubicBezTo>
                      <a:pt x="3544" y="2355"/>
                      <a:pt x="3451" y="2825"/>
                      <a:pt x="3137" y="3139"/>
                    </a:cubicBezTo>
                    <a:cubicBezTo>
                      <a:pt x="2928" y="3348"/>
                      <a:pt x="2648" y="3460"/>
                      <a:pt x="2362" y="3460"/>
                    </a:cubicBezTo>
                    <a:cubicBezTo>
                      <a:pt x="2222" y="3460"/>
                      <a:pt x="2080" y="3432"/>
                      <a:pt x="1944" y="3376"/>
                    </a:cubicBezTo>
                    <a:cubicBezTo>
                      <a:pt x="1536" y="3207"/>
                      <a:pt x="1269" y="2808"/>
                      <a:pt x="1269" y="2365"/>
                    </a:cubicBezTo>
                    <a:cubicBezTo>
                      <a:pt x="1270" y="1761"/>
                      <a:pt x="1759" y="1271"/>
                      <a:pt x="2364" y="1270"/>
                    </a:cubicBezTo>
                    <a:close/>
                    <a:moveTo>
                      <a:pt x="5843" y="1373"/>
                    </a:moveTo>
                    <a:lnTo>
                      <a:pt x="6337" y="1867"/>
                    </a:lnTo>
                    <a:lnTo>
                      <a:pt x="1865" y="6338"/>
                    </a:lnTo>
                    <a:lnTo>
                      <a:pt x="1371" y="5845"/>
                    </a:lnTo>
                    <a:lnTo>
                      <a:pt x="5843" y="1373"/>
                    </a:lnTo>
                    <a:close/>
                    <a:moveTo>
                      <a:pt x="5345" y="4251"/>
                    </a:moveTo>
                    <a:cubicBezTo>
                      <a:pt x="5486" y="4251"/>
                      <a:pt x="5628" y="4279"/>
                      <a:pt x="5764" y="4335"/>
                    </a:cubicBezTo>
                    <a:cubicBezTo>
                      <a:pt x="6173" y="4504"/>
                      <a:pt x="6439" y="4903"/>
                      <a:pt x="6439" y="5346"/>
                    </a:cubicBezTo>
                    <a:cubicBezTo>
                      <a:pt x="6439" y="5950"/>
                      <a:pt x="5949" y="6441"/>
                      <a:pt x="5344" y="6441"/>
                    </a:cubicBezTo>
                    <a:lnTo>
                      <a:pt x="5344" y="6440"/>
                    </a:lnTo>
                    <a:cubicBezTo>
                      <a:pt x="4902" y="6440"/>
                      <a:pt x="4503" y="6174"/>
                      <a:pt x="4333" y="5764"/>
                    </a:cubicBezTo>
                    <a:cubicBezTo>
                      <a:pt x="4164" y="5356"/>
                      <a:pt x="4258" y="4885"/>
                      <a:pt x="4571" y="4571"/>
                    </a:cubicBezTo>
                    <a:cubicBezTo>
                      <a:pt x="4781" y="4362"/>
                      <a:pt x="5060" y="4251"/>
                      <a:pt x="5345" y="4251"/>
                    </a:cubicBezTo>
                    <a:close/>
                    <a:moveTo>
                      <a:pt x="3853" y="1"/>
                    </a:moveTo>
                    <a:cubicBezTo>
                      <a:pt x="1729" y="1"/>
                      <a:pt x="0" y="1730"/>
                      <a:pt x="0" y="3855"/>
                    </a:cubicBezTo>
                    <a:cubicBezTo>
                      <a:pt x="0" y="5980"/>
                      <a:pt x="1729" y="7710"/>
                      <a:pt x="3853" y="7710"/>
                    </a:cubicBezTo>
                    <a:cubicBezTo>
                      <a:pt x="5979" y="7710"/>
                      <a:pt x="7708" y="5980"/>
                      <a:pt x="7708" y="3855"/>
                    </a:cubicBezTo>
                    <a:cubicBezTo>
                      <a:pt x="7708" y="1730"/>
                      <a:pt x="5979" y="1"/>
                      <a:pt x="3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217244-98D2-5ABF-84AD-CA18BE69AF72}"/>
              </a:ext>
            </a:extLst>
          </p:cNvPr>
          <p:cNvGrpSpPr/>
          <p:nvPr/>
        </p:nvGrpSpPr>
        <p:grpSpPr>
          <a:xfrm>
            <a:off x="4373880" y="2147590"/>
            <a:ext cx="2816132" cy="863348"/>
            <a:chOff x="4712471" y="2459374"/>
            <a:chExt cx="2816132" cy="863348"/>
          </a:xfrm>
        </p:grpSpPr>
        <p:sp>
          <p:nvSpPr>
            <p:cNvPr id="20" name="Google Shape;737;p55">
              <a:extLst>
                <a:ext uri="{FF2B5EF4-FFF2-40B4-BE49-F238E27FC236}">
                  <a16:creationId xmlns:a16="http://schemas.microsoft.com/office/drawing/2014/main" id="{E3CCD606-CF8B-6109-9D0E-2A5DB96EA6C8}"/>
                </a:ext>
              </a:extLst>
            </p:cNvPr>
            <p:cNvSpPr txBox="1"/>
            <p:nvPr/>
          </p:nvSpPr>
          <p:spPr>
            <a:xfrm>
              <a:off x="4898677" y="3001722"/>
              <a:ext cx="2324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Assistant Medium"/>
                  <a:ea typeface="Assistant Medium"/>
                  <a:cs typeface="Assistant Medium"/>
                  <a:sym typeface="Assistant Medium"/>
                </a:rPr>
                <a:t>Expected revenue for 2029</a:t>
              </a:r>
              <a:endParaRPr dirty="0"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8277FD-6438-DB3B-A710-FE88D647848C}"/>
                </a:ext>
              </a:extLst>
            </p:cNvPr>
            <p:cNvGrpSpPr/>
            <p:nvPr/>
          </p:nvGrpSpPr>
          <p:grpSpPr>
            <a:xfrm>
              <a:off x="4977426" y="2459374"/>
              <a:ext cx="2245351" cy="567825"/>
              <a:chOff x="4977426" y="2459374"/>
              <a:chExt cx="2245351" cy="567825"/>
            </a:xfrm>
          </p:grpSpPr>
          <p:cxnSp>
            <p:nvCxnSpPr>
              <p:cNvPr id="22" name="Google Shape;761;p55">
                <a:extLst>
                  <a:ext uri="{FF2B5EF4-FFF2-40B4-BE49-F238E27FC236}">
                    <a16:creationId xmlns:a16="http://schemas.microsoft.com/office/drawing/2014/main" id="{FDF01197-B9ED-3BB6-2D01-0954FD0B93C2}"/>
                  </a:ext>
                </a:extLst>
              </p:cNvPr>
              <p:cNvCxnSpPr/>
              <p:nvPr/>
            </p:nvCxnSpPr>
            <p:spPr>
              <a:xfrm>
                <a:off x="4977426" y="3027199"/>
                <a:ext cx="2245351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762;p55">
                <a:extLst>
                  <a:ext uri="{FF2B5EF4-FFF2-40B4-BE49-F238E27FC236}">
                    <a16:creationId xmlns:a16="http://schemas.microsoft.com/office/drawing/2014/main" id="{6DCECA93-DB2F-0513-B628-54F184FB44AA}"/>
                  </a:ext>
                </a:extLst>
              </p:cNvPr>
              <p:cNvCxnSpPr/>
              <p:nvPr/>
            </p:nvCxnSpPr>
            <p:spPr>
              <a:xfrm>
                <a:off x="4977426" y="2459374"/>
                <a:ext cx="2245351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" name="Google Shape;738;p55">
              <a:extLst>
                <a:ext uri="{FF2B5EF4-FFF2-40B4-BE49-F238E27FC236}">
                  <a16:creationId xmlns:a16="http://schemas.microsoft.com/office/drawing/2014/main" id="{B6134E79-D92A-F2EB-FAE6-6E8100EC545A}"/>
                </a:ext>
              </a:extLst>
            </p:cNvPr>
            <p:cNvSpPr txBox="1"/>
            <p:nvPr/>
          </p:nvSpPr>
          <p:spPr>
            <a:xfrm>
              <a:off x="4712471" y="2460822"/>
              <a:ext cx="2816132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tx1"/>
                  </a:solidFill>
                  <a:latin typeface="Assistant"/>
                  <a:ea typeface="Assistant"/>
                  <a:cs typeface="Assistant"/>
                  <a:sym typeface="Assistant"/>
                </a:rPr>
                <a:t>$473.7 billion</a:t>
              </a:r>
              <a:endParaRPr sz="2800" b="1" dirty="0">
                <a:solidFill>
                  <a:schemeClr val="tx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26" name="Picture 25" descr="A black outline of a map&#10;&#10;Description automatically generated">
            <a:extLst>
              <a:ext uri="{FF2B5EF4-FFF2-40B4-BE49-F238E27FC236}">
                <a16:creationId xmlns:a16="http://schemas.microsoft.com/office/drawing/2014/main" id="{A47CFF2E-8924-6C6D-5023-3E844220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96" y="3343889"/>
            <a:ext cx="1145133" cy="1271503"/>
          </a:xfrm>
          <a:prstGeom prst="rect">
            <a:avLst/>
          </a:prstGeom>
        </p:spPr>
      </p:pic>
      <p:sp>
        <p:nvSpPr>
          <p:cNvPr id="30" name="Google Shape;737;p55">
            <a:extLst>
              <a:ext uri="{FF2B5EF4-FFF2-40B4-BE49-F238E27FC236}">
                <a16:creationId xmlns:a16="http://schemas.microsoft.com/office/drawing/2014/main" id="{4BA82A3B-7F97-4070-0D20-01EE6C4E4D76}"/>
              </a:ext>
            </a:extLst>
          </p:cNvPr>
          <p:cNvSpPr txBox="1"/>
          <p:nvPr/>
        </p:nvSpPr>
        <p:spPr>
          <a:xfrm>
            <a:off x="7027341" y="2689938"/>
            <a:ext cx="1760757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Assistant Medium"/>
                <a:ea typeface="Assistant Medium"/>
                <a:cs typeface="Assistant Medium"/>
                <a:sym typeface="Assistant Medium"/>
              </a:rPr>
              <a:t>Loss by animal inv.</a:t>
            </a:r>
            <a:endParaRPr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014457-44C8-419F-F0A6-4B624EFE4B28}"/>
              </a:ext>
            </a:extLst>
          </p:cNvPr>
          <p:cNvGrpSpPr/>
          <p:nvPr/>
        </p:nvGrpSpPr>
        <p:grpSpPr>
          <a:xfrm>
            <a:off x="7129275" y="2141723"/>
            <a:ext cx="1466086" cy="567825"/>
            <a:chOff x="4977426" y="2459374"/>
            <a:chExt cx="2245351" cy="567825"/>
          </a:xfrm>
        </p:grpSpPr>
        <p:cxnSp>
          <p:nvCxnSpPr>
            <p:cNvPr id="33" name="Google Shape;761;p55">
              <a:extLst>
                <a:ext uri="{FF2B5EF4-FFF2-40B4-BE49-F238E27FC236}">
                  <a16:creationId xmlns:a16="http://schemas.microsoft.com/office/drawing/2014/main" id="{0DC1B5BA-9530-0912-C43E-66554E30CFB3}"/>
                </a:ext>
              </a:extLst>
            </p:cNvPr>
            <p:cNvCxnSpPr/>
            <p:nvPr/>
          </p:nvCxnSpPr>
          <p:spPr>
            <a:xfrm>
              <a:off x="4977426" y="3027199"/>
              <a:ext cx="2245351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762;p55">
              <a:extLst>
                <a:ext uri="{FF2B5EF4-FFF2-40B4-BE49-F238E27FC236}">
                  <a16:creationId xmlns:a16="http://schemas.microsoft.com/office/drawing/2014/main" id="{93F61CBF-A019-8045-90BB-35EED39B3163}"/>
                </a:ext>
              </a:extLst>
            </p:cNvPr>
            <p:cNvCxnSpPr/>
            <p:nvPr/>
          </p:nvCxnSpPr>
          <p:spPr>
            <a:xfrm>
              <a:off x="4977426" y="2459374"/>
              <a:ext cx="2245351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738;p55">
            <a:extLst>
              <a:ext uri="{FF2B5EF4-FFF2-40B4-BE49-F238E27FC236}">
                <a16:creationId xmlns:a16="http://schemas.microsoft.com/office/drawing/2014/main" id="{48E6595A-343F-2FD5-B26B-8CAF5188D98A}"/>
              </a:ext>
            </a:extLst>
          </p:cNvPr>
          <p:cNvSpPr txBox="1"/>
          <p:nvPr/>
        </p:nvSpPr>
        <p:spPr>
          <a:xfrm>
            <a:off x="7091117" y="2151172"/>
            <a:ext cx="1651577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5000</a:t>
            </a:r>
            <a:r>
              <a:rPr lang="en" sz="20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 cr</a:t>
            </a:r>
            <a:endParaRPr sz="2800" b="1" dirty="0">
              <a:solidFill>
                <a:srgbClr val="C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" name="Google Shape;737;p55">
            <a:extLst>
              <a:ext uri="{FF2B5EF4-FFF2-40B4-BE49-F238E27FC236}">
                <a16:creationId xmlns:a16="http://schemas.microsoft.com/office/drawing/2014/main" id="{F6A1C2D1-3DDD-B903-BEC6-B7A36D33B28F}"/>
              </a:ext>
            </a:extLst>
          </p:cNvPr>
          <p:cNvSpPr txBox="1"/>
          <p:nvPr/>
        </p:nvSpPr>
        <p:spPr>
          <a:xfrm>
            <a:off x="6435904" y="3166549"/>
            <a:ext cx="2009725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Productivity Loss</a:t>
            </a:r>
            <a:r>
              <a:rPr lang="en-IN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</a:t>
            </a:r>
            <a:endParaRPr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6" name="Google Shape;738;p55">
            <a:extLst>
              <a:ext uri="{FF2B5EF4-FFF2-40B4-BE49-F238E27FC236}">
                <a16:creationId xmlns:a16="http://schemas.microsoft.com/office/drawing/2014/main" id="{AED23211-B62A-FF02-2950-813FCD0C508A}"/>
              </a:ext>
            </a:extLst>
          </p:cNvPr>
          <p:cNvSpPr txBox="1"/>
          <p:nvPr/>
        </p:nvSpPr>
        <p:spPr>
          <a:xfrm>
            <a:off x="6426310" y="3475940"/>
            <a:ext cx="2009726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18-25% </a:t>
            </a:r>
            <a:r>
              <a:rPr lang="en-IN" dirty="0">
                <a:solidFill>
                  <a:srgbClr val="C00000"/>
                </a:solidFill>
                <a:latin typeface="Assistant"/>
                <a:ea typeface="Assistant"/>
                <a:cs typeface="Assistant"/>
                <a:sym typeface="Assistant"/>
              </a:rPr>
              <a:t>overall</a:t>
            </a:r>
            <a:endParaRPr sz="1800" dirty="0">
              <a:solidFill>
                <a:srgbClr val="C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4791FA-43C5-5DF1-375F-11D60A42DF41}"/>
              </a:ext>
            </a:extLst>
          </p:cNvPr>
          <p:cNvGrpSpPr/>
          <p:nvPr/>
        </p:nvGrpSpPr>
        <p:grpSpPr>
          <a:xfrm>
            <a:off x="6494479" y="3565200"/>
            <a:ext cx="1873388" cy="362070"/>
            <a:chOff x="6540199" y="3743530"/>
            <a:chExt cx="1753447" cy="362070"/>
          </a:xfrm>
        </p:grpSpPr>
        <p:cxnSp>
          <p:nvCxnSpPr>
            <p:cNvPr id="37" name="Google Shape;762;p55">
              <a:extLst>
                <a:ext uri="{FF2B5EF4-FFF2-40B4-BE49-F238E27FC236}">
                  <a16:creationId xmlns:a16="http://schemas.microsoft.com/office/drawing/2014/main" id="{057FBE24-C5FD-5A9D-A7A4-283AF6300AFC}"/>
                </a:ext>
              </a:extLst>
            </p:cNvPr>
            <p:cNvCxnSpPr>
              <a:cxnSpLocks/>
            </p:cNvCxnSpPr>
            <p:nvPr/>
          </p:nvCxnSpPr>
          <p:spPr>
            <a:xfrm>
              <a:off x="6540199" y="3743530"/>
              <a:ext cx="1753447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762;p55">
              <a:extLst>
                <a:ext uri="{FF2B5EF4-FFF2-40B4-BE49-F238E27FC236}">
                  <a16:creationId xmlns:a16="http://schemas.microsoft.com/office/drawing/2014/main" id="{9B5D3B8F-A7A6-EEA9-F8DC-AEB306F067F0}"/>
                </a:ext>
              </a:extLst>
            </p:cNvPr>
            <p:cNvCxnSpPr>
              <a:cxnSpLocks/>
            </p:cNvCxnSpPr>
            <p:nvPr/>
          </p:nvCxnSpPr>
          <p:spPr>
            <a:xfrm>
              <a:off x="6540199" y="4105600"/>
              <a:ext cx="1753447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" name="Google Shape;737;p55">
            <a:extLst>
              <a:ext uri="{FF2B5EF4-FFF2-40B4-BE49-F238E27FC236}">
                <a16:creationId xmlns:a16="http://schemas.microsoft.com/office/drawing/2014/main" id="{F7CCBFE4-4BF9-A9BE-9CDE-5C504F67EA21}"/>
              </a:ext>
            </a:extLst>
          </p:cNvPr>
          <p:cNvSpPr txBox="1"/>
          <p:nvPr/>
        </p:nvSpPr>
        <p:spPr>
          <a:xfrm>
            <a:off x="6504074" y="4044162"/>
            <a:ext cx="1854198" cy="3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Primary livelihood</a:t>
            </a:r>
            <a:endParaRPr sz="1200" dirty="0">
              <a:solidFill>
                <a:schemeClr val="tx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1" name="Google Shape;738;p55">
            <a:extLst>
              <a:ext uri="{FF2B5EF4-FFF2-40B4-BE49-F238E27FC236}">
                <a16:creationId xmlns:a16="http://schemas.microsoft.com/office/drawing/2014/main" id="{FDA683BB-3679-926F-E4C9-38AEA2F24421}"/>
              </a:ext>
            </a:extLst>
          </p:cNvPr>
          <p:cNvSpPr txBox="1"/>
          <p:nvPr/>
        </p:nvSpPr>
        <p:spPr>
          <a:xfrm>
            <a:off x="6426310" y="4290403"/>
            <a:ext cx="2009726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58.00 % </a:t>
            </a:r>
            <a:r>
              <a:rPr lang="en-IN" sz="1600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pop.</a:t>
            </a:r>
            <a:endParaRPr sz="1800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2" name="Google Shape;762;p55">
            <a:extLst>
              <a:ext uri="{FF2B5EF4-FFF2-40B4-BE49-F238E27FC236}">
                <a16:creationId xmlns:a16="http://schemas.microsoft.com/office/drawing/2014/main" id="{3AE85F77-A80F-C47F-C3B9-EB2FDB43B1A3}"/>
              </a:ext>
            </a:extLst>
          </p:cNvPr>
          <p:cNvCxnSpPr>
            <a:cxnSpLocks/>
          </p:cNvCxnSpPr>
          <p:nvPr/>
        </p:nvCxnSpPr>
        <p:spPr>
          <a:xfrm>
            <a:off x="6562648" y="4378292"/>
            <a:ext cx="175344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762;p55">
            <a:extLst>
              <a:ext uri="{FF2B5EF4-FFF2-40B4-BE49-F238E27FC236}">
                <a16:creationId xmlns:a16="http://schemas.microsoft.com/office/drawing/2014/main" id="{EA816720-D03A-3BFB-B808-AC500638BD39}"/>
              </a:ext>
            </a:extLst>
          </p:cNvPr>
          <p:cNvCxnSpPr>
            <a:cxnSpLocks/>
          </p:cNvCxnSpPr>
          <p:nvPr/>
        </p:nvCxnSpPr>
        <p:spPr>
          <a:xfrm>
            <a:off x="6562648" y="4740362"/>
            <a:ext cx="175344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6DA2A9C-F515-B664-CADE-8AC862B25E8B}"/>
              </a:ext>
            </a:extLst>
          </p:cNvPr>
          <p:cNvCxnSpPr>
            <a:cxnSpLocks/>
          </p:cNvCxnSpPr>
          <p:nvPr/>
        </p:nvCxnSpPr>
        <p:spPr>
          <a:xfrm flipV="1">
            <a:off x="5373186" y="3550143"/>
            <a:ext cx="975360" cy="561241"/>
          </a:xfrm>
          <a:prstGeom prst="bentConnector3">
            <a:avLst>
              <a:gd name="adj1" fmla="val 15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0DD7001-6FA3-2228-EE16-A18A95E9225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115520" y="4230030"/>
            <a:ext cx="1310790" cy="330823"/>
          </a:xfrm>
          <a:prstGeom prst="bentConnector3">
            <a:avLst>
              <a:gd name="adj1" fmla="val 598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Google Shape;526;p50">
            <a:extLst>
              <a:ext uri="{FF2B5EF4-FFF2-40B4-BE49-F238E27FC236}">
                <a16:creationId xmlns:a16="http://schemas.microsoft.com/office/drawing/2014/main" id="{F25780E4-6157-02D1-A30A-2EADB5BC6787}"/>
              </a:ext>
            </a:extLst>
          </p:cNvPr>
          <p:cNvSpPr txBox="1"/>
          <p:nvPr/>
        </p:nvSpPr>
        <p:spPr>
          <a:xfrm>
            <a:off x="301711" y="4570476"/>
            <a:ext cx="4434385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>
                <a:latin typeface="Assistant Medium"/>
                <a:ea typeface="Assistant Medium"/>
                <a:cs typeface="Assistant Medium"/>
                <a:sym typeface="Assistant Medium"/>
              </a:rPr>
              <a:t>India Agriculture market (2022-2029) USD Billion</a:t>
            </a:r>
            <a:endParaRPr sz="1100" dirty="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9BB29C-8469-AA04-06A7-BF2826B9E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843" y="2225728"/>
            <a:ext cx="3868528" cy="23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76DD7E42-AF81-8E86-0E32-76EF917917AC}"/>
              </a:ext>
            </a:extLst>
          </p:cNvPr>
          <p:cNvSpPr/>
          <p:nvPr/>
        </p:nvSpPr>
        <p:spPr>
          <a:xfrm>
            <a:off x="3627011" y="1138190"/>
            <a:ext cx="3210053" cy="402986"/>
          </a:xfrm>
          <a:prstGeom prst="roundRect">
            <a:avLst>
              <a:gd name="adj" fmla="val 35927"/>
            </a:avLst>
          </a:prstGeom>
          <a:solidFill>
            <a:schemeClr val="tx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568E3F-ED47-5566-9C6D-F6D615C06E04}"/>
              </a:ext>
            </a:extLst>
          </p:cNvPr>
          <p:cNvSpPr>
            <a:spLocks/>
          </p:cNvSpPr>
          <p:nvPr/>
        </p:nvSpPr>
        <p:spPr>
          <a:xfrm>
            <a:off x="3604558" y="1131568"/>
            <a:ext cx="3232506" cy="2353478"/>
          </a:xfrm>
          <a:prstGeom prst="roundRect">
            <a:avLst>
              <a:gd name="adj" fmla="val 6084"/>
            </a:avLst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D6AD4E-830F-609C-189F-3F406C2A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28" y="2732072"/>
            <a:ext cx="755002" cy="752973"/>
          </a:xfrm>
          <a:prstGeom prst="rect">
            <a:avLst/>
          </a:prstGeom>
        </p:spPr>
      </p:pic>
      <p:sp>
        <p:nvSpPr>
          <p:cNvPr id="2" name="Google Shape;360;p39">
            <a:extLst>
              <a:ext uri="{FF2B5EF4-FFF2-40B4-BE49-F238E27FC236}">
                <a16:creationId xmlns:a16="http://schemas.microsoft.com/office/drawing/2014/main" id="{BCE9EB8E-A5A7-08AB-8409-3D08B6E04884}"/>
              </a:ext>
            </a:extLst>
          </p:cNvPr>
          <p:cNvSpPr txBox="1">
            <a:spLocks/>
          </p:cNvSpPr>
          <p:nvPr/>
        </p:nvSpPr>
        <p:spPr>
          <a:xfrm>
            <a:off x="663196" y="45503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BUSINESS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356816-89BC-42DD-6945-15C196CC9645}"/>
              </a:ext>
            </a:extLst>
          </p:cNvPr>
          <p:cNvGrpSpPr/>
          <p:nvPr/>
        </p:nvGrpSpPr>
        <p:grpSpPr>
          <a:xfrm>
            <a:off x="738026" y="1121153"/>
            <a:ext cx="2830873" cy="758007"/>
            <a:chOff x="738026" y="1091030"/>
            <a:chExt cx="2830873" cy="7580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CEC89D1-4E68-0C9A-8542-5840D5D93E10}"/>
                </a:ext>
              </a:extLst>
            </p:cNvPr>
            <p:cNvSpPr/>
            <p:nvPr/>
          </p:nvSpPr>
          <p:spPr>
            <a:xfrm>
              <a:off x="774299" y="1091030"/>
              <a:ext cx="301822" cy="752759"/>
            </a:xfrm>
            <a:prstGeom prst="roundRect">
              <a:avLst>
                <a:gd name="adj" fmla="val 40672"/>
              </a:avLst>
            </a:prstGeom>
            <a:solidFill>
              <a:schemeClr val="tx2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AAE639-ECF2-1DEA-C0E2-14448E3BFE59}"/>
                </a:ext>
              </a:extLst>
            </p:cNvPr>
            <p:cNvSpPr/>
            <p:nvPr/>
          </p:nvSpPr>
          <p:spPr>
            <a:xfrm>
              <a:off x="775606" y="1092051"/>
              <a:ext cx="2671355" cy="752759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Google Shape;737;p55">
              <a:extLst>
                <a:ext uri="{FF2B5EF4-FFF2-40B4-BE49-F238E27FC236}">
                  <a16:creationId xmlns:a16="http://schemas.microsoft.com/office/drawing/2014/main" id="{D6FC3E05-E052-7A78-00F4-32967BCF72D7}"/>
                </a:ext>
              </a:extLst>
            </p:cNvPr>
            <p:cNvSpPr txBox="1"/>
            <p:nvPr/>
          </p:nvSpPr>
          <p:spPr>
            <a:xfrm rot="16200000">
              <a:off x="602218" y="1313581"/>
              <a:ext cx="574512" cy="302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b="1" dirty="0">
                  <a:solidFill>
                    <a:schemeClr val="bg1"/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TAM</a:t>
              </a:r>
              <a:endParaRPr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pic>
          <p:nvPicPr>
            <p:cNvPr id="6" name="Picture 5" descr="A blue circle with black background&#10;&#10;Description automatically generated">
              <a:extLst>
                <a:ext uri="{FF2B5EF4-FFF2-40B4-BE49-F238E27FC236}">
                  <a16:creationId xmlns:a16="http://schemas.microsoft.com/office/drawing/2014/main" id="{64AA9522-C476-C971-9DE1-61ED8AE25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616" y="1101444"/>
              <a:ext cx="749608" cy="747593"/>
            </a:xfrm>
            <a:prstGeom prst="rect">
              <a:avLst/>
            </a:prstGeom>
          </p:spPr>
        </p:pic>
        <p:sp>
          <p:nvSpPr>
            <p:cNvPr id="7" name="Google Shape;737;p55">
              <a:extLst>
                <a:ext uri="{FF2B5EF4-FFF2-40B4-BE49-F238E27FC236}">
                  <a16:creationId xmlns:a16="http://schemas.microsoft.com/office/drawing/2014/main" id="{C3018031-5B5F-0944-8622-23B95649E2A1}"/>
                </a:ext>
              </a:extLst>
            </p:cNvPr>
            <p:cNvSpPr txBox="1"/>
            <p:nvPr/>
          </p:nvSpPr>
          <p:spPr>
            <a:xfrm>
              <a:off x="1951254" y="1091030"/>
              <a:ext cx="1469304" cy="464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$609 M</a:t>
              </a:r>
              <a:endParaRPr sz="280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8" name="Google Shape;737;p55">
              <a:extLst>
                <a:ext uri="{FF2B5EF4-FFF2-40B4-BE49-F238E27FC236}">
                  <a16:creationId xmlns:a16="http://schemas.microsoft.com/office/drawing/2014/main" id="{BFFEEB71-B2A2-3896-2A3A-A4FA5D47BBC5}"/>
                </a:ext>
              </a:extLst>
            </p:cNvPr>
            <p:cNvSpPr txBox="1"/>
            <p:nvPr/>
          </p:nvSpPr>
          <p:spPr>
            <a:xfrm>
              <a:off x="1843091" y="1467305"/>
              <a:ext cx="1725808" cy="302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50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Existing Indian market</a:t>
              </a:r>
              <a:endParaRPr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9" name="Google Shape;737;p55">
              <a:extLst>
                <a:ext uri="{FF2B5EF4-FFF2-40B4-BE49-F238E27FC236}">
                  <a16:creationId xmlns:a16="http://schemas.microsoft.com/office/drawing/2014/main" id="{C6650E69-5433-A3AA-4565-F3B8906638C8}"/>
                </a:ext>
              </a:extLst>
            </p:cNvPr>
            <p:cNvSpPr txBox="1"/>
            <p:nvPr/>
          </p:nvSpPr>
          <p:spPr>
            <a:xfrm>
              <a:off x="1194548" y="1318456"/>
              <a:ext cx="626122" cy="24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accent1">
                      <a:lumMod val="25000"/>
                    </a:schemeClr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100%</a:t>
              </a:r>
              <a:endParaRPr sz="100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B5E54-F3A7-4B67-0B77-8EF0D5D869C5}"/>
              </a:ext>
            </a:extLst>
          </p:cNvPr>
          <p:cNvSpPr/>
          <p:nvPr/>
        </p:nvSpPr>
        <p:spPr>
          <a:xfrm>
            <a:off x="774299" y="1922987"/>
            <a:ext cx="301822" cy="752759"/>
          </a:xfrm>
          <a:prstGeom prst="roundRect">
            <a:avLst>
              <a:gd name="adj" fmla="val 40672"/>
            </a:avLst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DC5EEC-4009-C054-F332-F8FA47DE1761}"/>
              </a:ext>
            </a:extLst>
          </p:cNvPr>
          <p:cNvSpPr/>
          <p:nvPr/>
        </p:nvSpPr>
        <p:spPr>
          <a:xfrm>
            <a:off x="775606" y="1924008"/>
            <a:ext cx="2671355" cy="75275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Google Shape;737;p55">
            <a:extLst>
              <a:ext uri="{FF2B5EF4-FFF2-40B4-BE49-F238E27FC236}">
                <a16:creationId xmlns:a16="http://schemas.microsoft.com/office/drawing/2014/main" id="{FCB35120-2024-9B6F-F611-C7229A32D615}"/>
              </a:ext>
            </a:extLst>
          </p:cNvPr>
          <p:cNvSpPr txBox="1"/>
          <p:nvPr/>
        </p:nvSpPr>
        <p:spPr>
          <a:xfrm rot="16200000">
            <a:off x="558848" y="2147268"/>
            <a:ext cx="661253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SAM</a:t>
            </a:r>
            <a:endParaRPr b="1" dirty="0">
              <a:solidFill>
                <a:schemeClr val="bg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16" name="Google Shape;737;p55">
            <a:extLst>
              <a:ext uri="{FF2B5EF4-FFF2-40B4-BE49-F238E27FC236}">
                <a16:creationId xmlns:a16="http://schemas.microsoft.com/office/drawing/2014/main" id="{AD27E8CF-1B2D-C2AC-2A6F-3DC52459CD34}"/>
              </a:ext>
            </a:extLst>
          </p:cNvPr>
          <p:cNvSpPr txBox="1"/>
          <p:nvPr/>
        </p:nvSpPr>
        <p:spPr>
          <a:xfrm>
            <a:off x="1913237" y="1927790"/>
            <a:ext cx="1606043" cy="46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$60.9 M</a:t>
            </a:r>
            <a:endParaRPr sz="28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17" name="Google Shape;737;p55">
            <a:extLst>
              <a:ext uri="{FF2B5EF4-FFF2-40B4-BE49-F238E27FC236}">
                <a16:creationId xmlns:a16="http://schemas.microsoft.com/office/drawing/2014/main" id="{3531FDE4-5743-BA4B-B311-CFBB6F14C4AC}"/>
              </a:ext>
            </a:extLst>
          </p:cNvPr>
          <p:cNvSpPr txBox="1"/>
          <p:nvPr/>
        </p:nvSpPr>
        <p:spPr>
          <a:xfrm>
            <a:off x="1828290" y="2326447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Target few location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7E08FC-3535-C98B-2C51-ED0C7E66B6EC}"/>
              </a:ext>
            </a:extLst>
          </p:cNvPr>
          <p:cNvSpPr/>
          <p:nvPr/>
        </p:nvSpPr>
        <p:spPr>
          <a:xfrm>
            <a:off x="774299" y="2724350"/>
            <a:ext cx="301822" cy="752759"/>
          </a:xfrm>
          <a:prstGeom prst="roundRect">
            <a:avLst>
              <a:gd name="adj" fmla="val 40672"/>
            </a:avLst>
          </a:prstGeom>
          <a:solidFill>
            <a:schemeClr val="tx2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932544-050B-9A7C-6133-E5111A310124}"/>
              </a:ext>
            </a:extLst>
          </p:cNvPr>
          <p:cNvSpPr/>
          <p:nvPr/>
        </p:nvSpPr>
        <p:spPr>
          <a:xfrm>
            <a:off x="775606" y="2725371"/>
            <a:ext cx="2671355" cy="752759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Google Shape;737;p55">
            <a:extLst>
              <a:ext uri="{FF2B5EF4-FFF2-40B4-BE49-F238E27FC236}">
                <a16:creationId xmlns:a16="http://schemas.microsoft.com/office/drawing/2014/main" id="{DA890CD7-7582-42B2-DDB2-A136185FA206}"/>
              </a:ext>
            </a:extLst>
          </p:cNvPr>
          <p:cNvSpPr txBox="1"/>
          <p:nvPr/>
        </p:nvSpPr>
        <p:spPr>
          <a:xfrm rot="16200000">
            <a:off x="550378" y="2957112"/>
            <a:ext cx="661255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SOM</a:t>
            </a:r>
            <a:endParaRPr b="1" dirty="0">
              <a:solidFill>
                <a:schemeClr val="bg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4" name="Google Shape;737;p55">
            <a:extLst>
              <a:ext uri="{FF2B5EF4-FFF2-40B4-BE49-F238E27FC236}">
                <a16:creationId xmlns:a16="http://schemas.microsoft.com/office/drawing/2014/main" id="{55FD8923-4DB6-55C9-D14E-E2270ACC1BD9}"/>
              </a:ext>
            </a:extLst>
          </p:cNvPr>
          <p:cNvSpPr txBox="1"/>
          <p:nvPr/>
        </p:nvSpPr>
        <p:spPr>
          <a:xfrm>
            <a:off x="1852715" y="2737732"/>
            <a:ext cx="1567843" cy="46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$ 3.04M</a:t>
            </a:r>
            <a:endParaRPr sz="28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5" name="Google Shape;737;p55">
            <a:extLst>
              <a:ext uri="{FF2B5EF4-FFF2-40B4-BE49-F238E27FC236}">
                <a16:creationId xmlns:a16="http://schemas.microsoft.com/office/drawing/2014/main" id="{700A6092-E9FB-6489-646C-11C75E7CADD9}"/>
              </a:ext>
            </a:extLst>
          </p:cNvPr>
          <p:cNvSpPr txBox="1"/>
          <p:nvPr/>
        </p:nvSpPr>
        <p:spPr>
          <a:xfrm>
            <a:off x="1793472" y="3136292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Our Milestone-1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26" name="Google Shape;737;p55">
            <a:extLst>
              <a:ext uri="{FF2B5EF4-FFF2-40B4-BE49-F238E27FC236}">
                <a16:creationId xmlns:a16="http://schemas.microsoft.com/office/drawing/2014/main" id="{3E477FBA-39A6-F745-5032-A8931E5616EA}"/>
              </a:ext>
            </a:extLst>
          </p:cNvPr>
          <p:cNvSpPr txBox="1"/>
          <p:nvPr/>
        </p:nvSpPr>
        <p:spPr>
          <a:xfrm>
            <a:off x="1194548" y="2951776"/>
            <a:ext cx="626122" cy="24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5%</a:t>
            </a:r>
            <a:endParaRPr sz="10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27" name="Picture 26" descr="A circle with a yellow center&#10;&#10;Description automatically generated">
            <a:extLst>
              <a:ext uri="{FF2B5EF4-FFF2-40B4-BE49-F238E27FC236}">
                <a16:creationId xmlns:a16="http://schemas.microsoft.com/office/drawing/2014/main" id="{E69FB26E-EAC1-D498-B112-A689921EA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21" y="1918334"/>
            <a:ext cx="755003" cy="752973"/>
          </a:xfrm>
          <a:prstGeom prst="rect">
            <a:avLst/>
          </a:prstGeom>
        </p:spPr>
      </p:pic>
      <p:sp>
        <p:nvSpPr>
          <p:cNvPr id="28" name="Google Shape;737;p55">
            <a:extLst>
              <a:ext uri="{FF2B5EF4-FFF2-40B4-BE49-F238E27FC236}">
                <a16:creationId xmlns:a16="http://schemas.microsoft.com/office/drawing/2014/main" id="{7583CAA4-ECF1-B1F6-E50A-2E0E1F6A0C4F}"/>
              </a:ext>
            </a:extLst>
          </p:cNvPr>
          <p:cNvSpPr txBox="1"/>
          <p:nvPr/>
        </p:nvSpPr>
        <p:spPr>
          <a:xfrm>
            <a:off x="1202168" y="2148036"/>
            <a:ext cx="626122" cy="24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10%</a:t>
            </a:r>
            <a:endParaRPr sz="100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EEEAE5-62B0-FA68-24AC-BFD483509C9E}"/>
              </a:ext>
            </a:extLst>
          </p:cNvPr>
          <p:cNvSpPr/>
          <p:nvPr/>
        </p:nvSpPr>
        <p:spPr>
          <a:xfrm>
            <a:off x="774299" y="3624949"/>
            <a:ext cx="2672661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 descr="A blue circle with red and blue papers and arrows&#10;&#10;Description automatically generated">
            <a:extLst>
              <a:ext uri="{FF2B5EF4-FFF2-40B4-BE49-F238E27FC236}">
                <a16:creationId xmlns:a16="http://schemas.microsoft.com/office/drawing/2014/main" id="{667DB29B-5580-FB19-510A-08EB37D6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41" y="3996084"/>
            <a:ext cx="415946" cy="4159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68B6A-8F58-EB27-7C9E-0D17B16D78E5}"/>
              </a:ext>
            </a:extLst>
          </p:cNvPr>
          <p:cNvSpPr txBox="1"/>
          <p:nvPr/>
        </p:nvSpPr>
        <p:spPr>
          <a:xfrm>
            <a:off x="816262" y="4399249"/>
            <a:ext cx="1343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Coverage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1A064F-17A5-F60C-2209-220341334A68}"/>
              </a:ext>
            </a:extLst>
          </p:cNvPr>
          <p:cNvSpPr txBox="1"/>
          <p:nvPr/>
        </p:nvSpPr>
        <p:spPr>
          <a:xfrm>
            <a:off x="2212986" y="4394855"/>
            <a:ext cx="1126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Replicating</a:t>
            </a: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 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ABEC26-31CA-25DA-E947-0D31484008E7}"/>
              </a:ext>
            </a:extLst>
          </p:cNvPr>
          <p:cNvCxnSpPr>
            <a:cxnSpLocks/>
          </p:cNvCxnSpPr>
          <p:nvPr/>
        </p:nvCxnSpPr>
        <p:spPr>
          <a:xfrm>
            <a:off x="2116979" y="3996084"/>
            <a:ext cx="0" cy="5372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6A15B1-CB24-D4FE-BFC2-57D23D5A125A}"/>
              </a:ext>
            </a:extLst>
          </p:cNvPr>
          <p:cNvSpPr txBox="1"/>
          <p:nvPr/>
        </p:nvSpPr>
        <p:spPr>
          <a:xfrm>
            <a:off x="1303292" y="3588081"/>
            <a:ext cx="1567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RISK FACTOR</a:t>
            </a:r>
          </a:p>
        </p:txBody>
      </p:sp>
      <p:pic>
        <p:nvPicPr>
          <p:cNvPr id="41" name="Picture 40" descr="A pink pin on a black background&#10;&#10;Description automatically generated">
            <a:extLst>
              <a:ext uri="{FF2B5EF4-FFF2-40B4-BE49-F238E27FC236}">
                <a16:creationId xmlns:a16="http://schemas.microsoft.com/office/drawing/2014/main" id="{44E307DE-33FC-A648-B7EE-0AEDA1284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53" y="3947759"/>
            <a:ext cx="568614" cy="568614"/>
          </a:xfrm>
          <a:prstGeom prst="rect">
            <a:avLst/>
          </a:prstGeom>
        </p:spPr>
      </p:pic>
      <p:sp>
        <p:nvSpPr>
          <p:cNvPr id="43" name="Google Shape;526;p50">
            <a:extLst>
              <a:ext uri="{FF2B5EF4-FFF2-40B4-BE49-F238E27FC236}">
                <a16:creationId xmlns:a16="http://schemas.microsoft.com/office/drawing/2014/main" id="{ABE0ACDA-3502-7784-14D4-1EFD4EBAA5AA}"/>
              </a:ext>
            </a:extLst>
          </p:cNvPr>
          <p:cNvSpPr txBox="1"/>
          <p:nvPr/>
        </p:nvSpPr>
        <p:spPr>
          <a:xfrm>
            <a:off x="3339242" y="1108510"/>
            <a:ext cx="3826888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WHY </a:t>
            </a:r>
            <a:r>
              <a:rPr lang="en-IN" sz="1600" b="1" dirty="0">
                <a:solidFill>
                  <a:srgbClr val="0ED678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AGRO-X</a:t>
            </a:r>
            <a:r>
              <a:rPr lang="en-IN" sz="1600" b="1" dirty="0">
                <a:solidFill>
                  <a:schemeClr val="bg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ONLY (USP) ?</a:t>
            </a:r>
            <a:endParaRPr sz="1600" b="1" dirty="0">
              <a:solidFill>
                <a:schemeClr val="bg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04BAC1D6-AE12-2BC1-C0E4-19D24B35EDF8}"/>
              </a:ext>
            </a:extLst>
          </p:cNvPr>
          <p:cNvCxnSpPr>
            <a:cxnSpLocks/>
          </p:cNvCxnSpPr>
          <p:nvPr/>
        </p:nvCxnSpPr>
        <p:spPr>
          <a:xfrm flipV="1">
            <a:off x="3995146" y="1691648"/>
            <a:ext cx="0" cy="16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EA418A44-E9E7-499C-E13D-8258469A9BE2}"/>
              </a:ext>
            </a:extLst>
          </p:cNvPr>
          <p:cNvCxnSpPr>
            <a:cxnSpLocks/>
          </p:cNvCxnSpPr>
          <p:nvPr/>
        </p:nvCxnSpPr>
        <p:spPr>
          <a:xfrm>
            <a:off x="3783364" y="3172879"/>
            <a:ext cx="2933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89F4BC01-3FB7-8FC2-9ADA-3C44E6F418DE}"/>
              </a:ext>
            </a:extLst>
          </p:cNvPr>
          <p:cNvCxnSpPr>
            <a:cxnSpLocks/>
          </p:cNvCxnSpPr>
          <p:nvPr/>
        </p:nvCxnSpPr>
        <p:spPr>
          <a:xfrm>
            <a:off x="5247332" y="1674832"/>
            <a:ext cx="0" cy="146248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999AF8D2-409F-8646-61DE-6A4F621C5B13}"/>
              </a:ext>
            </a:extLst>
          </p:cNvPr>
          <p:cNvCxnSpPr>
            <a:cxnSpLocks/>
          </p:cNvCxnSpPr>
          <p:nvPr/>
        </p:nvCxnSpPr>
        <p:spPr>
          <a:xfrm flipH="1">
            <a:off x="4040866" y="2386929"/>
            <a:ext cx="26760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0" name="Google Shape;737;p55">
            <a:extLst>
              <a:ext uri="{FF2B5EF4-FFF2-40B4-BE49-F238E27FC236}">
                <a16:creationId xmlns:a16="http://schemas.microsoft.com/office/drawing/2014/main" id="{3F457C42-7B4E-A5BB-733D-3107F4921DFB}"/>
              </a:ext>
            </a:extLst>
          </p:cNvPr>
          <p:cNvSpPr txBox="1"/>
          <p:nvPr/>
        </p:nvSpPr>
        <p:spPr>
          <a:xfrm>
            <a:off x="4321909" y="3163790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Cost per Acre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1" name="Google Shape;737;p55">
            <a:extLst>
              <a:ext uri="{FF2B5EF4-FFF2-40B4-BE49-F238E27FC236}">
                <a16:creationId xmlns:a16="http://schemas.microsoft.com/office/drawing/2014/main" id="{3A914014-1ACE-AA43-2A7A-63CC927CBB9F}"/>
              </a:ext>
            </a:extLst>
          </p:cNvPr>
          <p:cNvSpPr txBox="1"/>
          <p:nvPr/>
        </p:nvSpPr>
        <p:spPr>
          <a:xfrm rot="16200000">
            <a:off x="2946146" y="2275761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612" name="Picture 611" descr="A green and white check mark&#10;&#10;Description automatically generated">
            <a:extLst>
              <a:ext uri="{FF2B5EF4-FFF2-40B4-BE49-F238E27FC236}">
                <a16:creationId xmlns:a16="http://schemas.microsoft.com/office/drawing/2014/main" id="{9F37B7D4-D64A-30CE-8D5B-75A3E90AB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1705" y="1702406"/>
            <a:ext cx="296540" cy="296540"/>
          </a:xfrm>
          <a:prstGeom prst="rect">
            <a:avLst/>
          </a:prstGeom>
        </p:spPr>
      </p:pic>
      <p:sp>
        <p:nvSpPr>
          <p:cNvPr id="615" name="Google Shape;526;p50">
            <a:extLst>
              <a:ext uri="{FF2B5EF4-FFF2-40B4-BE49-F238E27FC236}">
                <a16:creationId xmlns:a16="http://schemas.microsoft.com/office/drawing/2014/main" id="{EB7D56A2-95EB-A89A-2B8C-94C91078A9C8}"/>
              </a:ext>
            </a:extLst>
          </p:cNvPr>
          <p:cNvSpPr txBox="1"/>
          <p:nvPr/>
        </p:nvSpPr>
        <p:spPr>
          <a:xfrm>
            <a:off x="4075760" y="1965312"/>
            <a:ext cx="1126256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rgbClr val="0ED678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AGRO-X</a:t>
            </a:r>
            <a:endParaRPr sz="1600" b="1" dirty="0">
              <a:solidFill>
                <a:schemeClr val="bg2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6" name="Google Shape;526;p50">
            <a:extLst>
              <a:ext uri="{FF2B5EF4-FFF2-40B4-BE49-F238E27FC236}">
                <a16:creationId xmlns:a16="http://schemas.microsoft.com/office/drawing/2014/main" id="{9FA22B8C-6B0A-6DA4-3182-07EF127C5B4F}"/>
              </a:ext>
            </a:extLst>
          </p:cNvPr>
          <p:cNvSpPr txBox="1"/>
          <p:nvPr/>
        </p:nvSpPr>
        <p:spPr>
          <a:xfrm>
            <a:off x="3947110" y="2768659"/>
            <a:ext cx="1331869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Firecrackers</a:t>
            </a:r>
            <a:endParaRPr sz="16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8" name="Google Shape;526;p50">
            <a:extLst>
              <a:ext uri="{FF2B5EF4-FFF2-40B4-BE49-F238E27FC236}">
                <a16:creationId xmlns:a16="http://schemas.microsoft.com/office/drawing/2014/main" id="{16C0D598-34C0-7035-EBEB-1E509387E358}"/>
              </a:ext>
            </a:extLst>
          </p:cNvPr>
          <p:cNvSpPr txBox="1"/>
          <p:nvPr/>
        </p:nvSpPr>
        <p:spPr>
          <a:xfrm>
            <a:off x="5282829" y="2001960"/>
            <a:ext cx="1385137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Electric Fencing</a:t>
            </a:r>
            <a:endParaRPr sz="12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21" name="Google Shape;737;p55">
            <a:extLst>
              <a:ext uri="{FF2B5EF4-FFF2-40B4-BE49-F238E27FC236}">
                <a16:creationId xmlns:a16="http://schemas.microsoft.com/office/drawing/2014/main" id="{57E5646B-E5C3-0470-B813-A10FC707AA6C}"/>
              </a:ext>
            </a:extLst>
          </p:cNvPr>
          <p:cNvSpPr txBox="1"/>
          <p:nvPr/>
        </p:nvSpPr>
        <p:spPr>
          <a:xfrm rot="16200000" flipH="1">
            <a:off x="2980795" y="2314282"/>
            <a:ext cx="1725808" cy="30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chemeClr val="accent1">
                    <a:lumMod val="25000"/>
                  </a:schemeClr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Effectiveness</a:t>
            </a:r>
            <a:endParaRPr sz="1050" dirty="0">
              <a:solidFill>
                <a:schemeClr val="accent1">
                  <a:lumMod val="25000"/>
                </a:schemeClr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619" name="Google Shape;526;p50">
            <a:extLst>
              <a:ext uri="{FF2B5EF4-FFF2-40B4-BE49-F238E27FC236}">
                <a16:creationId xmlns:a16="http://schemas.microsoft.com/office/drawing/2014/main" id="{5740404B-E98D-2152-376A-2ECE5C676A7A}"/>
              </a:ext>
            </a:extLst>
          </p:cNvPr>
          <p:cNvSpPr txBox="1"/>
          <p:nvPr/>
        </p:nvSpPr>
        <p:spPr>
          <a:xfrm>
            <a:off x="5349630" y="2794777"/>
            <a:ext cx="1385137" cy="36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C00000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Normal Fencing</a:t>
            </a:r>
            <a:endParaRPr sz="1200" b="1" dirty="0">
              <a:solidFill>
                <a:srgbClr val="C00000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623" name="Picture 622" descr="A red and black logo&#10;&#10;Description automatically generated">
            <a:extLst>
              <a:ext uri="{FF2B5EF4-FFF2-40B4-BE49-F238E27FC236}">
                <a16:creationId xmlns:a16="http://schemas.microsoft.com/office/drawing/2014/main" id="{F0321347-104B-1FA2-7988-E60294E23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029" y="1659266"/>
            <a:ext cx="440917" cy="440917"/>
          </a:xfrm>
          <a:prstGeom prst="rect">
            <a:avLst/>
          </a:prstGeom>
        </p:spPr>
      </p:pic>
      <p:pic>
        <p:nvPicPr>
          <p:cNvPr id="625" name="Picture 624" descr="Red barbed wire on a black background&#10;&#10;Description automatically generated">
            <a:extLst>
              <a:ext uri="{FF2B5EF4-FFF2-40B4-BE49-F238E27FC236}">
                <a16:creationId xmlns:a16="http://schemas.microsoft.com/office/drawing/2014/main" id="{19146B72-47DD-2DDA-9218-BD5698F7C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7805" y="2454531"/>
            <a:ext cx="387141" cy="387141"/>
          </a:xfrm>
          <a:prstGeom prst="rect">
            <a:avLst/>
          </a:prstGeom>
        </p:spPr>
      </p:pic>
      <p:pic>
        <p:nvPicPr>
          <p:cNvPr id="628" name="Picture 627" descr="A red star on a black background&#10;&#10;Description automatically generated">
            <a:extLst>
              <a:ext uri="{FF2B5EF4-FFF2-40B4-BE49-F238E27FC236}">
                <a16:creationId xmlns:a16="http://schemas.microsoft.com/office/drawing/2014/main" id="{3BABA5DA-57C9-3B38-C2C6-1DF24FC8E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155" y="2541159"/>
            <a:ext cx="302897" cy="302897"/>
          </a:xfrm>
          <a:prstGeom prst="rect">
            <a:avLst/>
          </a:prstGeom>
        </p:spPr>
      </p:pic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A6A3B04-758C-B2C6-2B91-8C7EA9D8D08D}"/>
              </a:ext>
            </a:extLst>
          </p:cNvPr>
          <p:cNvSpPr/>
          <p:nvPr/>
        </p:nvSpPr>
        <p:spPr>
          <a:xfrm>
            <a:off x="6939016" y="1121153"/>
            <a:ext cx="1252531" cy="2363892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A72F256B-F4C4-BBA3-0793-D643B54D508E}"/>
              </a:ext>
            </a:extLst>
          </p:cNvPr>
          <p:cNvSpPr txBox="1"/>
          <p:nvPr/>
        </p:nvSpPr>
        <p:spPr>
          <a:xfrm>
            <a:off x="6801032" y="1151612"/>
            <a:ext cx="1567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CUSTOMER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SEGMENT</a:t>
            </a:r>
          </a:p>
        </p:txBody>
      </p: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78C57179-E1F2-C3A3-7FE2-F0B89945DDDA}"/>
              </a:ext>
            </a:extLst>
          </p:cNvPr>
          <p:cNvCxnSpPr/>
          <p:nvPr/>
        </p:nvCxnSpPr>
        <p:spPr>
          <a:xfrm>
            <a:off x="774299" y="3872997"/>
            <a:ext cx="2672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72F8AB59-024A-027F-7BE0-92EA488F1649}"/>
              </a:ext>
            </a:extLst>
          </p:cNvPr>
          <p:cNvCxnSpPr>
            <a:cxnSpLocks/>
          </p:cNvCxnSpPr>
          <p:nvPr/>
        </p:nvCxnSpPr>
        <p:spPr>
          <a:xfrm>
            <a:off x="3604558" y="1484540"/>
            <a:ext cx="32325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64C81F70-C61A-8563-94E1-B28483556B3D}"/>
              </a:ext>
            </a:extLst>
          </p:cNvPr>
          <p:cNvCxnSpPr>
            <a:cxnSpLocks/>
          </p:cNvCxnSpPr>
          <p:nvPr/>
        </p:nvCxnSpPr>
        <p:spPr>
          <a:xfrm>
            <a:off x="6939016" y="1702406"/>
            <a:ext cx="12525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1" name="Picture 640" descr="A person in a hat picking plants&#10;&#10;Description automatically generated">
            <a:extLst>
              <a:ext uri="{FF2B5EF4-FFF2-40B4-BE49-F238E27FC236}">
                <a16:creationId xmlns:a16="http://schemas.microsoft.com/office/drawing/2014/main" id="{324CB35E-DE31-26A8-3D24-6B0597A479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8627" y="1937024"/>
            <a:ext cx="1012172" cy="1012172"/>
          </a:xfrm>
          <a:prstGeom prst="rect">
            <a:avLst/>
          </a:prstGeom>
        </p:spPr>
      </p:pic>
      <p:sp>
        <p:nvSpPr>
          <p:cNvPr id="643" name="TextBox 642">
            <a:extLst>
              <a:ext uri="{FF2B5EF4-FFF2-40B4-BE49-F238E27FC236}">
                <a16:creationId xmlns:a16="http://schemas.microsoft.com/office/drawing/2014/main" id="{83692C1E-5BD8-D777-4AF8-5F750E94D541}"/>
              </a:ext>
            </a:extLst>
          </p:cNvPr>
          <p:cNvSpPr txBox="1"/>
          <p:nvPr/>
        </p:nvSpPr>
        <p:spPr>
          <a:xfrm>
            <a:off x="6939015" y="3051697"/>
            <a:ext cx="1252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FARMERS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F074C346-76BB-824D-7406-8B97FBDC4AEE}"/>
              </a:ext>
            </a:extLst>
          </p:cNvPr>
          <p:cNvSpPr/>
          <p:nvPr/>
        </p:nvSpPr>
        <p:spPr>
          <a:xfrm>
            <a:off x="3570313" y="3618634"/>
            <a:ext cx="2672661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E9EF5D8B-97CB-918F-C6FF-4C0B3A8848C0}"/>
              </a:ext>
            </a:extLst>
          </p:cNvPr>
          <p:cNvSpPr txBox="1"/>
          <p:nvPr/>
        </p:nvSpPr>
        <p:spPr>
          <a:xfrm>
            <a:off x="3367201" y="6365993"/>
            <a:ext cx="49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Katidhan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1414E85A-8FF3-F8DE-4206-3F40D7F3A07F}"/>
              </a:ext>
            </a:extLst>
          </p:cNvPr>
          <p:cNvSpPr txBox="1"/>
          <p:nvPr/>
        </p:nvSpPr>
        <p:spPr>
          <a:xfrm>
            <a:off x="4099306" y="3581766"/>
            <a:ext cx="1567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7D3535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COMPETITORS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952381E6-8BF4-653A-4820-83C18248E35D}"/>
              </a:ext>
            </a:extLst>
          </p:cNvPr>
          <p:cNvCxnSpPr/>
          <p:nvPr/>
        </p:nvCxnSpPr>
        <p:spPr>
          <a:xfrm>
            <a:off x="3570313" y="3866682"/>
            <a:ext cx="26726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Katidhan">
            <a:extLst>
              <a:ext uri="{FF2B5EF4-FFF2-40B4-BE49-F238E27FC236}">
                <a16:creationId xmlns:a16="http://schemas.microsoft.com/office/drawing/2014/main" id="{70ADE91C-49F3-4A0D-8076-BA723087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51" y="3978795"/>
            <a:ext cx="477214" cy="5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AutoShape 6">
            <a:extLst>
              <a:ext uri="{FF2B5EF4-FFF2-40B4-BE49-F238E27FC236}">
                <a16:creationId xmlns:a16="http://schemas.microsoft.com/office/drawing/2014/main" id="{4E63E292-518C-DE55-C569-1B5A4754C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AutoShape 8">
            <a:extLst>
              <a:ext uri="{FF2B5EF4-FFF2-40B4-BE49-F238E27FC236}">
                <a16:creationId xmlns:a16="http://schemas.microsoft.com/office/drawing/2014/main" id="{726695E6-A1C8-0753-541D-662FD8F48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55" name="Picture 654" descr="A logo with text and a star&#10;&#10;Description automatically generated">
            <a:extLst>
              <a:ext uri="{FF2B5EF4-FFF2-40B4-BE49-F238E27FC236}">
                <a16:creationId xmlns:a16="http://schemas.microsoft.com/office/drawing/2014/main" id="{5DBD7314-D25D-BE62-0EAD-2C81951891E1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5171967" y="3966476"/>
            <a:ext cx="730035" cy="583262"/>
          </a:xfrm>
          <a:prstGeom prst="rect">
            <a:avLst/>
          </a:prstGeom>
        </p:spPr>
      </p:pic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397A64CB-7EC4-2720-B036-85ECC5118700}"/>
              </a:ext>
            </a:extLst>
          </p:cNvPr>
          <p:cNvCxnSpPr>
            <a:cxnSpLocks/>
          </p:cNvCxnSpPr>
          <p:nvPr/>
        </p:nvCxnSpPr>
        <p:spPr>
          <a:xfrm>
            <a:off x="4876800" y="3996084"/>
            <a:ext cx="0" cy="5372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E45A914A-8296-B78C-6A46-F4CC224966F7}"/>
              </a:ext>
            </a:extLst>
          </p:cNvPr>
          <p:cNvSpPr/>
          <p:nvPr/>
        </p:nvSpPr>
        <p:spPr>
          <a:xfrm>
            <a:off x="6366327" y="3588041"/>
            <a:ext cx="1825219" cy="1087337"/>
          </a:xfrm>
          <a:prstGeom prst="roundRect">
            <a:avLst>
              <a:gd name="adj" fmla="val 10827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029DDBD4-3590-0BB0-7811-F6031FE6DD4C}"/>
              </a:ext>
            </a:extLst>
          </p:cNvPr>
          <p:cNvSpPr txBox="1"/>
          <p:nvPr/>
        </p:nvSpPr>
        <p:spPr>
          <a:xfrm>
            <a:off x="6366327" y="3574512"/>
            <a:ext cx="1825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SUCCESS FACT.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FE72C63C-C505-79C2-4459-7DAC8398BD05}"/>
              </a:ext>
            </a:extLst>
          </p:cNvPr>
          <p:cNvCxnSpPr/>
          <p:nvPr/>
        </p:nvCxnSpPr>
        <p:spPr>
          <a:xfrm>
            <a:off x="6366327" y="3836089"/>
            <a:ext cx="18252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6" name="Picture 665" descr="A yellow star with blue ribbons&#10;&#10;Description automatically generated">
            <a:extLst>
              <a:ext uri="{FF2B5EF4-FFF2-40B4-BE49-F238E27FC236}">
                <a16:creationId xmlns:a16="http://schemas.microsoft.com/office/drawing/2014/main" id="{2E7997F1-CF70-67C8-FBBA-02E32C4076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8455" y="3932888"/>
            <a:ext cx="637825" cy="637825"/>
          </a:xfrm>
          <a:prstGeom prst="rect">
            <a:avLst/>
          </a:prstGeom>
        </p:spPr>
      </p:pic>
      <p:sp>
        <p:nvSpPr>
          <p:cNvPr id="673" name="TextBox 672">
            <a:extLst>
              <a:ext uri="{FF2B5EF4-FFF2-40B4-BE49-F238E27FC236}">
                <a16:creationId xmlns:a16="http://schemas.microsoft.com/office/drawing/2014/main" id="{21B49D13-F6DD-5B2B-F08F-EF77911E931C}"/>
              </a:ext>
            </a:extLst>
          </p:cNvPr>
          <p:cNvSpPr txBox="1"/>
          <p:nvPr/>
        </p:nvSpPr>
        <p:spPr>
          <a:xfrm>
            <a:off x="6716912" y="3970426"/>
            <a:ext cx="1825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ssistant Medium" panose="020B0604020202020204" charset="-79"/>
                <a:cs typeface="Assistant Medium" panose="020B0604020202020204" charset="-79"/>
              </a:rPr>
              <a:t>AGRO-X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0;p39">
            <a:extLst>
              <a:ext uri="{FF2B5EF4-FFF2-40B4-BE49-F238E27FC236}">
                <a16:creationId xmlns:a16="http://schemas.microsoft.com/office/drawing/2014/main" id="{BCE9EB8E-A5A7-08AB-8409-3D08B6E04884}"/>
              </a:ext>
            </a:extLst>
          </p:cNvPr>
          <p:cNvSpPr txBox="1">
            <a:spLocks/>
          </p:cNvSpPr>
          <p:nvPr/>
        </p:nvSpPr>
        <p:spPr>
          <a:xfrm>
            <a:off x="663196" y="455034"/>
            <a:ext cx="3383024" cy="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85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4000" dirty="0"/>
              <a:t>GO TO STRATEGY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222FFA-E364-FBA0-A634-F0D299DA6609}"/>
              </a:ext>
            </a:extLst>
          </p:cNvPr>
          <p:cNvGrpSpPr/>
          <p:nvPr/>
        </p:nvGrpSpPr>
        <p:grpSpPr>
          <a:xfrm>
            <a:off x="780401" y="783066"/>
            <a:ext cx="2450114" cy="2450114"/>
            <a:chOff x="342900" y="770224"/>
            <a:chExt cx="2450114" cy="2450114"/>
          </a:xfrm>
        </p:grpSpPr>
        <p:pic>
          <p:nvPicPr>
            <p:cNvPr id="19" name="Picture 18" descr="A green starburst with black background&#10;&#10;Description automatically generated">
              <a:extLst>
                <a:ext uri="{FF2B5EF4-FFF2-40B4-BE49-F238E27FC236}">
                  <a16:creationId xmlns:a16="http://schemas.microsoft.com/office/drawing/2014/main" id="{9EB53E5F-BF93-2C62-C1FF-A277E99B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770224"/>
              <a:ext cx="2450114" cy="24501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E8A647-9040-F5B4-FBCA-AFFD3005874B}"/>
                </a:ext>
              </a:extLst>
            </p:cNvPr>
            <p:cNvSpPr txBox="1"/>
            <p:nvPr/>
          </p:nvSpPr>
          <p:spPr>
            <a:xfrm>
              <a:off x="866471" y="1266094"/>
              <a:ext cx="14743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AGRO-X</a:t>
              </a:r>
              <a:endParaRPr kumimoji="0" lang="en-US" altLang="en-US" sz="16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AF98A7-FB0C-D59E-13A9-20F3CFF3C746}"/>
                </a:ext>
              </a:extLst>
            </p:cNvPr>
            <p:cNvSpPr txBox="1"/>
            <p:nvPr/>
          </p:nvSpPr>
          <p:spPr>
            <a:xfrm>
              <a:off x="884388" y="2162474"/>
              <a:ext cx="14384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800" b="1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15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ssistant Medium" panose="020B0604020202020204" charset="-79"/>
                  <a:cs typeface="Assistant Medium" panose="020B0604020202020204" charset="-79"/>
                </a:rPr>
                <a:t>,000 INR</a:t>
              </a:r>
              <a:endPara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E7E205-4D7D-18BA-ECFF-AE2ACD4A068C}"/>
                </a:ext>
              </a:extLst>
            </p:cNvPr>
            <p:cNvSpPr txBox="1"/>
            <p:nvPr/>
          </p:nvSpPr>
          <p:spPr>
            <a:xfrm>
              <a:off x="774488" y="2432325"/>
              <a:ext cx="16063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dirty="0">
                  <a:solidFill>
                    <a:schemeClr val="bg1"/>
                  </a:solidFill>
                  <a:latin typeface="Assistant Medium" panose="020B0604020202020204" charset="-79"/>
                  <a:cs typeface="Assistant Medium" panose="020B0604020202020204" charset="-79"/>
                </a:rPr>
                <a:t>Per Acre</a:t>
              </a:r>
              <a:endParaRPr kumimoji="0" lang="en-US" altLang="en-US" sz="120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endParaRPr>
            </a:p>
          </p:txBody>
        </p:sp>
      </p:grpSp>
      <p:pic>
        <p:nvPicPr>
          <p:cNvPr id="42" name="Picture 41" descr="A green circle with a white thumb up symbol&#10;&#10;Description automatically generated">
            <a:extLst>
              <a:ext uri="{FF2B5EF4-FFF2-40B4-BE49-F238E27FC236}">
                <a16:creationId xmlns:a16="http://schemas.microsoft.com/office/drawing/2014/main" id="{72F8AC79-9ED3-1DEA-CE9F-5943BBAB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96" y="1652191"/>
            <a:ext cx="533509" cy="53350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90EDBC-D032-1A75-BBB5-BF141702394D}"/>
              </a:ext>
            </a:extLst>
          </p:cNvPr>
          <p:cNvSpPr txBox="1"/>
          <p:nvPr/>
        </p:nvSpPr>
        <p:spPr>
          <a:xfrm>
            <a:off x="1095560" y="3032194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UNIT ECONOMICS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383D55-49BE-6371-6FE1-5CF624CF379A}"/>
              </a:ext>
            </a:extLst>
          </p:cNvPr>
          <p:cNvSpPr/>
          <p:nvPr/>
        </p:nvSpPr>
        <p:spPr>
          <a:xfrm>
            <a:off x="671956" y="3023622"/>
            <a:ext cx="2795144" cy="1843827"/>
          </a:xfrm>
          <a:prstGeom prst="roundRect">
            <a:avLst>
              <a:gd name="adj" fmla="val 659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540CB3-4023-AE38-0122-5E08E0268395}"/>
              </a:ext>
            </a:extLst>
          </p:cNvPr>
          <p:cNvSpPr txBox="1"/>
          <p:nvPr/>
        </p:nvSpPr>
        <p:spPr>
          <a:xfrm>
            <a:off x="2571321" y="4263269"/>
            <a:ext cx="686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R&amp;D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ACCCD-ADC3-231F-C494-F19375345386}"/>
              </a:ext>
            </a:extLst>
          </p:cNvPr>
          <p:cNvSpPr txBox="1"/>
          <p:nvPr/>
        </p:nvSpPr>
        <p:spPr>
          <a:xfrm>
            <a:off x="654000" y="3849797"/>
            <a:ext cx="772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Market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9C6EEB-C8E3-9B45-050F-8142E74147D9}"/>
              </a:ext>
            </a:extLst>
          </p:cNvPr>
          <p:cNvSpPr txBox="1"/>
          <p:nvPr/>
        </p:nvSpPr>
        <p:spPr>
          <a:xfrm>
            <a:off x="785985" y="3396685"/>
            <a:ext cx="772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Margin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4F88F39D-1211-8B5A-3407-159A5B75AB9F}"/>
              </a:ext>
            </a:extLst>
          </p:cNvPr>
          <p:cNvSpPr txBox="1"/>
          <p:nvPr/>
        </p:nvSpPr>
        <p:spPr>
          <a:xfrm>
            <a:off x="2589277" y="4462912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FF6D01"/>
                </a:solidFill>
                <a:latin typeface="Assistant Medium" panose="020B0604020202020204" charset="-79"/>
                <a:cs typeface="Assistant Medium" panose="020B0604020202020204" charset="-79"/>
              </a:rPr>
              <a:t>30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F6D0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97962E8-F831-E143-A7B6-1E5F14FF9032}"/>
              </a:ext>
            </a:extLst>
          </p:cNvPr>
          <p:cNvSpPr txBox="1"/>
          <p:nvPr/>
        </p:nvSpPr>
        <p:spPr>
          <a:xfrm>
            <a:off x="2616958" y="3558254"/>
            <a:ext cx="686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COGS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C2D85732-A2E7-DC8C-28ED-8C5A3F0F1ED2}"/>
              </a:ext>
            </a:extLst>
          </p:cNvPr>
          <p:cNvSpPr txBox="1"/>
          <p:nvPr/>
        </p:nvSpPr>
        <p:spPr>
          <a:xfrm>
            <a:off x="2635291" y="3711295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3B318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10%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3FF9FCA2-3212-2618-5915-531D1D205D54}"/>
              </a:ext>
            </a:extLst>
          </p:cNvPr>
          <p:cNvSpPr txBox="1"/>
          <p:nvPr/>
        </p:nvSpPr>
        <p:spPr>
          <a:xfrm>
            <a:off x="820710" y="4501513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A9AFF"/>
                </a:solidFill>
                <a:latin typeface="Assistant Medium" panose="020B0604020202020204" charset="-79"/>
                <a:cs typeface="Assistant Medium" panose="020B0604020202020204" charset="-79"/>
              </a:rPr>
              <a:t>20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0A9AFF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C859578D-99DF-3B3E-B5E6-71BD276C4355}"/>
              </a:ext>
            </a:extLst>
          </p:cNvPr>
          <p:cNvSpPr txBox="1"/>
          <p:nvPr/>
        </p:nvSpPr>
        <p:spPr>
          <a:xfrm>
            <a:off x="671322" y="4324413"/>
            <a:ext cx="984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HR &amp; Prof.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63EA71FB-6745-A52B-7579-0881F00B6278}"/>
              </a:ext>
            </a:extLst>
          </p:cNvPr>
          <p:cNvSpPr txBox="1"/>
          <p:nvPr/>
        </p:nvSpPr>
        <p:spPr>
          <a:xfrm>
            <a:off x="723794" y="4017028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F01516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5%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66683988-3E1D-56F2-3B76-5323343F6CCB}"/>
              </a:ext>
            </a:extLst>
          </p:cNvPr>
          <p:cNvSpPr txBox="1"/>
          <p:nvPr/>
        </p:nvSpPr>
        <p:spPr>
          <a:xfrm>
            <a:off x="803814" y="3567530"/>
            <a:ext cx="6861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0B050"/>
                </a:solidFill>
                <a:latin typeface="Assistant Medium" panose="020B0604020202020204" charset="-79"/>
                <a:cs typeface="Assistant Medium" panose="020B0604020202020204" charset="-79"/>
              </a:rPr>
              <a:t>35</a:t>
            </a: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%</a:t>
            </a:r>
          </a:p>
        </p:txBody>
      </p: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CEAEDC9C-5D5F-C2FA-CAE2-5F7626FAE03B}"/>
              </a:ext>
            </a:extLst>
          </p:cNvPr>
          <p:cNvCxnSpPr>
            <a:cxnSpLocks/>
          </p:cNvCxnSpPr>
          <p:nvPr/>
        </p:nvCxnSpPr>
        <p:spPr>
          <a:xfrm>
            <a:off x="671616" y="3330863"/>
            <a:ext cx="2795484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" name="Rectangle: Rounded Corners 591">
            <a:extLst>
              <a:ext uri="{FF2B5EF4-FFF2-40B4-BE49-F238E27FC236}">
                <a16:creationId xmlns:a16="http://schemas.microsoft.com/office/drawing/2014/main" id="{C7701437-BCDC-871F-01B9-2E29C38D2023}"/>
              </a:ext>
            </a:extLst>
          </p:cNvPr>
          <p:cNvSpPr/>
          <p:nvPr/>
        </p:nvSpPr>
        <p:spPr>
          <a:xfrm>
            <a:off x="3650345" y="2987048"/>
            <a:ext cx="1914688" cy="1880402"/>
          </a:xfrm>
          <a:prstGeom prst="roundRect">
            <a:avLst>
              <a:gd name="adj" fmla="val 765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501BADAE-7568-AB70-27BB-F4C05F382A7B}"/>
              </a:ext>
            </a:extLst>
          </p:cNvPr>
          <p:cNvSpPr txBox="1"/>
          <p:nvPr/>
        </p:nvSpPr>
        <p:spPr>
          <a:xfrm>
            <a:off x="4485371" y="3497391"/>
            <a:ext cx="105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Direct to Customer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EE131F93-D802-ACEE-D338-37AE12BAF091}"/>
              </a:ext>
            </a:extLst>
          </p:cNvPr>
          <p:cNvSpPr txBox="1"/>
          <p:nvPr/>
        </p:nvSpPr>
        <p:spPr>
          <a:xfrm>
            <a:off x="4459576" y="4198160"/>
            <a:ext cx="105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Govt. Subsidies</a:t>
            </a:r>
            <a:r>
              <a:rPr kumimoji="0" lang="en-US" altLang="en-US" sz="12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BC1A84D1-9A18-8ED6-9996-40744A619DD0}"/>
              </a:ext>
            </a:extLst>
          </p:cNvPr>
          <p:cNvSpPr/>
          <p:nvPr/>
        </p:nvSpPr>
        <p:spPr>
          <a:xfrm>
            <a:off x="5748278" y="2987048"/>
            <a:ext cx="2523195" cy="1837517"/>
          </a:xfrm>
          <a:prstGeom prst="roundRect">
            <a:avLst>
              <a:gd name="adj" fmla="val 579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FD668969-0110-01A8-532D-FDA6254DBB50}"/>
              </a:ext>
            </a:extLst>
          </p:cNvPr>
          <p:cNvSpPr txBox="1"/>
          <p:nvPr/>
        </p:nvSpPr>
        <p:spPr>
          <a:xfrm>
            <a:off x="5819177" y="3026462"/>
            <a:ext cx="2452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MARKETING </a:t>
            </a:r>
            <a:r>
              <a:rPr kumimoji="0" lang="en-US" altLang="en-US" b="1" u="non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ST</a:t>
            </a: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RATEGY</a:t>
            </a:r>
            <a:endParaRPr kumimoji="0" lang="en-US" altLang="en-US" b="1" u="non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619" name="Picture 618" descr="A blue podium with a star on top&#10;&#10;Description automatically generated">
            <a:extLst>
              <a:ext uri="{FF2B5EF4-FFF2-40B4-BE49-F238E27FC236}">
                <a16:creationId xmlns:a16="http://schemas.microsoft.com/office/drawing/2014/main" id="{195D69B4-7D09-67BE-D857-ECCF1CF7D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65" y="3418845"/>
            <a:ext cx="243729" cy="229765"/>
          </a:xfrm>
          <a:prstGeom prst="rect">
            <a:avLst/>
          </a:prstGeom>
        </p:spPr>
      </p:pic>
      <p:sp>
        <p:nvSpPr>
          <p:cNvPr id="620" name="TextBox 619">
            <a:extLst>
              <a:ext uri="{FF2B5EF4-FFF2-40B4-BE49-F238E27FC236}">
                <a16:creationId xmlns:a16="http://schemas.microsoft.com/office/drawing/2014/main" id="{39F8DA64-6907-8BCC-F983-6594BE2DBDBD}"/>
              </a:ext>
            </a:extLst>
          </p:cNvPr>
          <p:cNvSpPr txBox="1"/>
          <p:nvPr/>
        </p:nvSpPr>
        <p:spPr>
          <a:xfrm>
            <a:off x="6157052" y="3427110"/>
            <a:ext cx="876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rgbClr val="00180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Pricing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B7CC87E1-3BAB-7FC1-536F-312B9CDC4303}"/>
              </a:ext>
            </a:extLst>
          </p:cNvPr>
          <p:cNvSpPr txBox="1"/>
          <p:nvPr/>
        </p:nvSpPr>
        <p:spPr>
          <a:xfrm>
            <a:off x="7258776" y="3428151"/>
            <a:ext cx="1195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rgbClr val="001800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Positioning</a:t>
            </a:r>
          </a:p>
        </p:txBody>
      </p:sp>
      <p:pic>
        <p:nvPicPr>
          <p:cNvPr id="622" name="Picture 621" descr="A hand holding a coin&#10;&#10;Description automatically generated">
            <a:extLst>
              <a:ext uri="{FF2B5EF4-FFF2-40B4-BE49-F238E27FC236}">
                <a16:creationId xmlns:a16="http://schemas.microsoft.com/office/drawing/2014/main" id="{E2C65917-E393-C32B-61D3-330AA44E0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051" y="3403011"/>
            <a:ext cx="346968" cy="327090"/>
          </a:xfrm>
          <a:prstGeom prst="rect">
            <a:avLst/>
          </a:prstGeom>
        </p:spPr>
      </p:pic>
      <p:sp>
        <p:nvSpPr>
          <p:cNvPr id="623" name="Scroll: Horizontal 622">
            <a:extLst>
              <a:ext uri="{FF2B5EF4-FFF2-40B4-BE49-F238E27FC236}">
                <a16:creationId xmlns:a16="http://schemas.microsoft.com/office/drawing/2014/main" id="{6B4492B9-30CD-2B90-B402-41C11FC2D4E9}"/>
              </a:ext>
            </a:extLst>
          </p:cNvPr>
          <p:cNvSpPr/>
          <p:nvPr/>
        </p:nvSpPr>
        <p:spPr>
          <a:xfrm>
            <a:off x="5748278" y="3801347"/>
            <a:ext cx="2523195" cy="327090"/>
          </a:xfrm>
          <a:prstGeom prst="horizontalScroll">
            <a:avLst/>
          </a:prstGeom>
          <a:solidFill>
            <a:srgbClr val="30B01C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BBE9011C-CEC9-F1AA-4A4B-0285677A697A}"/>
              </a:ext>
            </a:extLst>
          </p:cNvPr>
          <p:cNvSpPr txBox="1"/>
          <p:nvPr/>
        </p:nvSpPr>
        <p:spPr>
          <a:xfrm>
            <a:off x="6302007" y="3835512"/>
            <a:ext cx="18230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“Farmer’s New Friend”</a:t>
            </a:r>
            <a:endParaRPr kumimoji="0" lang="en-US" altLang="en-US" sz="11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625" name="Picture 624" descr="A green and white check mark&#10;&#10;Description automatically generated">
            <a:extLst>
              <a:ext uri="{FF2B5EF4-FFF2-40B4-BE49-F238E27FC236}">
                <a16:creationId xmlns:a16="http://schemas.microsoft.com/office/drawing/2014/main" id="{31C7BF37-3CB9-5A56-B4DF-94EC2593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503" y="3773301"/>
            <a:ext cx="416719" cy="392845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6B431790-F973-7D12-CD5C-A9175D776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270" y="4224634"/>
            <a:ext cx="337735" cy="318386"/>
          </a:xfrm>
          <a:prstGeom prst="rect">
            <a:avLst/>
          </a:prstGeom>
        </p:spPr>
      </p:pic>
      <p:pic>
        <p:nvPicPr>
          <p:cNvPr id="628" name="Picture 627" descr="A blue diamond with stars&#10;&#10;Description automatically generated">
            <a:extLst>
              <a:ext uri="{FF2B5EF4-FFF2-40B4-BE49-F238E27FC236}">
                <a16:creationId xmlns:a16="http://schemas.microsoft.com/office/drawing/2014/main" id="{69E95606-749D-FF51-2DE1-AAC21F55B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042" y="4179490"/>
            <a:ext cx="365445" cy="344508"/>
          </a:xfrm>
          <a:prstGeom prst="rect">
            <a:avLst/>
          </a:prstGeom>
        </p:spPr>
      </p:pic>
      <p:sp>
        <p:nvSpPr>
          <p:cNvPr id="629" name="TextBox 628">
            <a:extLst>
              <a:ext uri="{FF2B5EF4-FFF2-40B4-BE49-F238E27FC236}">
                <a16:creationId xmlns:a16="http://schemas.microsoft.com/office/drawing/2014/main" id="{2F3D862D-E05E-A453-1C45-87C971BDB6F1}"/>
              </a:ext>
            </a:extLst>
          </p:cNvPr>
          <p:cNvSpPr txBox="1"/>
          <p:nvPr/>
        </p:nvSpPr>
        <p:spPr>
          <a:xfrm>
            <a:off x="5855208" y="4585233"/>
            <a:ext cx="930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VALUE PROP. </a:t>
            </a:r>
            <a:endParaRPr kumimoji="0" lang="en-US" altLang="en-US" sz="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E8687959-E622-CA46-4154-653DFD5A10C9}"/>
              </a:ext>
            </a:extLst>
          </p:cNvPr>
          <p:cNvSpPr txBox="1"/>
          <p:nvPr/>
        </p:nvSpPr>
        <p:spPr>
          <a:xfrm>
            <a:off x="6893543" y="4567476"/>
            <a:ext cx="468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b="1" dirty="0">
                <a:solidFill>
                  <a:schemeClr val="tx1"/>
                </a:solidFill>
                <a:latin typeface="Assistant Medium" panose="020B0604020202020204" charset="-79"/>
                <a:cs typeface="Assistant Medium" panose="020B0604020202020204" charset="-79"/>
              </a:rPr>
              <a:t>USP</a:t>
            </a:r>
            <a:endParaRPr kumimoji="0" lang="en-US" altLang="en-US" sz="105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42969E32-90EC-9A7C-E167-9B28C6AEA96E}"/>
              </a:ext>
            </a:extLst>
          </p:cNvPr>
          <p:cNvSpPr txBox="1"/>
          <p:nvPr/>
        </p:nvSpPr>
        <p:spPr>
          <a:xfrm>
            <a:off x="7412560" y="4528314"/>
            <a:ext cx="872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WORD</a:t>
            </a:r>
            <a:endParaRPr lang="en-US" altLang="en-US" sz="800" b="1" dirty="0">
              <a:solidFill>
                <a:schemeClr val="tx1"/>
              </a:solidFill>
              <a:latin typeface="Assistant Medium" panose="020B0604020202020204" charset="-79"/>
              <a:cs typeface="Assistant Medium" panose="020B0604020202020204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OF</a:t>
            </a:r>
            <a:r>
              <a:rPr kumimoji="0" lang="en-US" altLang="en-US" sz="8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MOUTH</a:t>
            </a:r>
            <a:endParaRPr kumimoji="0" lang="en-US" altLang="en-US" sz="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8C7C8025-19CF-85BF-346A-83941F5616CF}"/>
              </a:ext>
            </a:extLst>
          </p:cNvPr>
          <p:cNvCxnSpPr>
            <a:cxnSpLocks/>
          </p:cNvCxnSpPr>
          <p:nvPr/>
        </p:nvCxnSpPr>
        <p:spPr>
          <a:xfrm>
            <a:off x="7485363" y="4237751"/>
            <a:ext cx="0" cy="393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95CDC1B7-E8BF-72C3-E294-1827470365A6}"/>
              </a:ext>
            </a:extLst>
          </p:cNvPr>
          <p:cNvCxnSpPr>
            <a:cxnSpLocks/>
          </p:cNvCxnSpPr>
          <p:nvPr/>
        </p:nvCxnSpPr>
        <p:spPr>
          <a:xfrm>
            <a:off x="6777622" y="4234536"/>
            <a:ext cx="0" cy="393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703AEC28-FAC0-E0EF-CC8B-4111174F5234}"/>
              </a:ext>
            </a:extLst>
          </p:cNvPr>
          <p:cNvCxnSpPr>
            <a:cxnSpLocks/>
          </p:cNvCxnSpPr>
          <p:nvPr/>
        </p:nvCxnSpPr>
        <p:spPr>
          <a:xfrm>
            <a:off x="6899498" y="3431230"/>
            <a:ext cx="0" cy="268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67527616-43F3-7648-EEA8-09339D5DCA8E}"/>
              </a:ext>
            </a:extLst>
          </p:cNvPr>
          <p:cNvSpPr/>
          <p:nvPr/>
        </p:nvSpPr>
        <p:spPr>
          <a:xfrm>
            <a:off x="3413760" y="1166888"/>
            <a:ext cx="4776630" cy="1617993"/>
          </a:xfrm>
          <a:prstGeom prst="roundRect">
            <a:avLst>
              <a:gd name="adj" fmla="val 659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E425DD2C-64D9-321F-D48C-4A4038DE0A15}"/>
              </a:ext>
            </a:extLst>
          </p:cNvPr>
          <p:cNvSpPr txBox="1"/>
          <p:nvPr/>
        </p:nvSpPr>
        <p:spPr>
          <a:xfrm>
            <a:off x="3551669" y="3032194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REVENUE CHANNEL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124B56F-4984-39DD-E1A3-AE4117880BFD}"/>
              </a:ext>
            </a:extLst>
          </p:cNvPr>
          <p:cNvCxnSpPr>
            <a:cxnSpLocks/>
          </p:cNvCxnSpPr>
          <p:nvPr/>
        </p:nvCxnSpPr>
        <p:spPr>
          <a:xfrm>
            <a:off x="3650345" y="3339971"/>
            <a:ext cx="1914688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EDF2DC5-7F40-4279-9A98-4749CCAB9BF2}"/>
              </a:ext>
            </a:extLst>
          </p:cNvPr>
          <p:cNvCxnSpPr>
            <a:cxnSpLocks/>
          </p:cNvCxnSpPr>
          <p:nvPr/>
        </p:nvCxnSpPr>
        <p:spPr>
          <a:xfrm>
            <a:off x="5748278" y="3339971"/>
            <a:ext cx="252319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6" name="Picture 645" descr="A hand holding a group of people&#10;&#10;Description automatically generated">
            <a:extLst>
              <a:ext uri="{FF2B5EF4-FFF2-40B4-BE49-F238E27FC236}">
                <a16:creationId xmlns:a16="http://schemas.microsoft.com/office/drawing/2014/main" id="{59C4EEE0-8F96-7859-89C4-B40EF450F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827" y="3503847"/>
            <a:ext cx="531075" cy="531075"/>
          </a:xfrm>
          <a:prstGeom prst="rect">
            <a:avLst/>
          </a:prstGeom>
        </p:spPr>
      </p:pic>
      <p:pic>
        <p:nvPicPr>
          <p:cNvPr id="648" name="Picture 647" descr="Hands shaking hands with a building&#10;&#10;Description automatically generated">
            <a:extLst>
              <a:ext uri="{FF2B5EF4-FFF2-40B4-BE49-F238E27FC236}">
                <a16:creationId xmlns:a16="http://schemas.microsoft.com/office/drawing/2014/main" id="{8D9B8855-ABBC-36AA-B8DD-81874D30BD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293" y="4148832"/>
            <a:ext cx="506145" cy="50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14009-0F29-A8A6-D591-5E1F2E6D7132}"/>
              </a:ext>
            </a:extLst>
          </p:cNvPr>
          <p:cNvSpPr txBox="1"/>
          <p:nvPr/>
        </p:nvSpPr>
        <p:spPr>
          <a:xfrm>
            <a:off x="4788081" y="1191206"/>
            <a:ext cx="2112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70C0"/>
                </a:solidFill>
                <a:latin typeface="Assistant Medium" panose="020B0604020202020204" charset="-79"/>
                <a:cs typeface="Assistant Medium" panose="020B0604020202020204" charset="-79"/>
              </a:rPr>
              <a:t>WHAT IF ?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16C54B-D2E1-A7BC-5C3A-F002E23E99F4}"/>
              </a:ext>
            </a:extLst>
          </p:cNvPr>
          <p:cNvSpPr/>
          <p:nvPr/>
        </p:nvSpPr>
        <p:spPr>
          <a:xfrm>
            <a:off x="3728356" y="1543392"/>
            <a:ext cx="921655" cy="8916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07523-5442-96B9-B2F7-3C8A9058AC1F}"/>
              </a:ext>
            </a:extLst>
          </p:cNvPr>
          <p:cNvSpPr txBox="1"/>
          <p:nvPr/>
        </p:nvSpPr>
        <p:spPr>
          <a:xfrm>
            <a:off x="3708085" y="1736220"/>
            <a:ext cx="99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1</a:t>
            </a:r>
            <a:r>
              <a:rPr kumimoji="0" lang="en-US" altLang="en-US" b="1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Acre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baseline="0" dirty="0">
                <a:solidFill>
                  <a:schemeClr val="bg2"/>
                </a:solidFill>
                <a:latin typeface="Assistant Medium" panose="020B0604020202020204" charset="-79"/>
                <a:cs typeface="Assistant Medium" panose="020B0604020202020204" charset="-79"/>
              </a:rPr>
              <a:t>Land</a:t>
            </a: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5A45C-159B-1FDE-AC81-E7A237BC739E}"/>
              </a:ext>
            </a:extLst>
          </p:cNvPr>
          <p:cNvSpPr txBox="1"/>
          <p:nvPr/>
        </p:nvSpPr>
        <p:spPr>
          <a:xfrm>
            <a:off x="3650345" y="2460372"/>
            <a:ext cx="105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250</a:t>
            </a:r>
            <a:r>
              <a:rPr kumimoji="0" lang="en-US" altLang="en-US" sz="12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Mtrs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DFEEBC-037D-BC45-FFCB-1826CEC9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39174"/>
              </p:ext>
            </p:extLst>
          </p:nvPr>
        </p:nvGraphicFramePr>
        <p:xfrm>
          <a:off x="5019684" y="1880900"/>
          <a:ext cx="2539460" cy="609600"/>
        </p:xfrm>
        <a:graphic>
          <a:graphicData uri="http://schemas.openxmlformats.org/drawingml/2006/table">
            <a:tbl>
              <a:tblPr firstRow="1" bandRow="1">
                <a:tableStyleId>{F3A1C2ED-C452-408A-8B80-CC35C7F6BD67}</a:tableStyleId>
              </a:tblPr>
              <a:tblGrid>
                <a:gridCol w="1415411">
                  <a:extLst>
                    <a:ext uri="{9D8B030D-6E8A-4147-A177-3AD203B41FA5}">
                      <a16:colId xmlns:a16="http://schemas.microsoft.com/office/drawing/2014/main" val="714378201"/>
                    </a:ext>
                  </a:extLst>
                </a:gridCol>
                <a:gridCol w="1124049">
                  <a:extLst>
                    <a:ext uri="{9D8B030D-6E8A-4147-A177-3AD203B41FA5}">
                      <a16:colId xmlns:a16="http://schemas.microsoft.com/office/drawing/2014/main" val="1878301997"/>
                    </a:ext>
                  </a:extLst>
                </a:gridCol>
              </a:tblGrid>
              <a:tr h="203785">
                <a:tc>
                  <a:txBody>
                    <a:bodyPr/>
                    <a:lstStyle/>
                    <a:p>
                      <a:r>
                        <a:rPr lang="en-IN" sz="1100" dirty="0"/>
                        <a:t>Coffee Plantation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8,000 INR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0513"/>
                  </a:ext>
                </a:extLst>
              </a:tr>
              <a:tr h="203785">
                <a:tc>
                  <a:txBody>
                    <a:bodyPr/>
                    <a:lstStyle/>
                    <a:p>
                      <a:r>
                        <a:rPr lang="en-IN" sz="1200" dirty="0"/>
                        <a:t>Rice / wheat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10,000 INR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556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42D974F-FE29-BBFB-96E4-AE7839C5DF61}"/>
              </a:ext>
            </a:extLst>
          </p:cNvPr>
          <p:cNvSpPr txBox="1"/>
          <p:nvPr/>
        </p:nvSpPr>
        <p:spPr>
          <a:xfrm>
            <a:off x="5094953" y="1551442"/>
            <a:ext cx="23889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LOSS</a:t>
            </a:r>
            <a:r>
              <a:rPr kumimoji="0" lang="en-US" altLang="en-US" sz="1200" b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ssistant Medium" panose="020B0604020202020204" charset="-79"/>
                <a:cs typeface="Assistant Medium" panose="020B0604020202020204" charset="-79"/>
              </a:rPr>
              <a:t> ANALYSIS FOR 20 MTR</a:t>
            </a:r>
            <a:endParaRPr kumimoji="0" lang="en-US" altLang="en-US" sz="12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sistant Medium" panose="020B0604020202020204" charset="-79"/>
              <a:cs typeface="Assistant Medium" panose="020B0604020202020204" charset="-79"/>
            </a:endParaRPr>
          </a:p>
        </p:txBody>
      </p:sp>
      <p:pic>
        <p:nvPicPr>
          <p:cNvPr id="11" name="Picture 10" descr="A yellow and blue chat bubble with people around it&#10;&#10;Description automatically generated">
            <a:extLst>
              <a:ext uri="{FF2B5EF4-FFF2-40B4-BE49-F238E27FC236}">
                <a16:creationId xmlns:a16="http://schemas.microsoft.com/office/drawing/2014/main" id="{3BFCEAD1-1426-1D72-C2D3-57BD1E47C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4122" y="4140736"/>
            <a:ext cx="387578" cy="387578"/>
          </a:xfrm>
          <a:prstGeom prst="rect">
            <a:avLst/>
          </a:prstGeom>
        </p:spPr>
      </p:pic>
      <p:pic>
        <p:nvPicPr>
          <p:cNvPr id="13" name="Picture 12" descr="A colorful circle with black background&#10;&#10;Description automatically generated">
            <a:extLst>
              <a:ext uri="{FF2B5EF4-FFF2-40B4-BE49-F238E27FC236}">
                <a16:creationId xmlns:a16="http://schemas.microsoft.com/office/drawing/2014/main" id="{609F031A-731E-3BF3-E343-D0F5ACE71C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8995" y="3384803"/>
            <a:ext cx="1244471" cy="12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20" y="3247461"/>
            <a:ext cx="5046311" cy="1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>
            <a:spLocks noGrp="1"/>
          </p:cNvSpPr>
          <p:nvPr>
            <p:ph type="ctrTitle"/>
          </p:nvPr>
        </p:nvSpPr>
        <p:spPr>
          <a:xfrm>
            <a:off x="556327" y="285666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822" name="Google Shape;822;p52"/>
          <p:cNvSpPr txBox="1">
            <a:spLocks noGrp="1"/>
          </p:cNvSpPr>
          <p:nvPr>
            <p:ph type="subTitle" idx="1"/>
          </p:nvPr>
        </p:nvSpPr>
        <p:spPr>
          <a:xfrm>
            <a:off x="644945" y="1423813"/>
            <a:ext cx="4293900" cy="47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Bebas Neue"/>
                <a:ea typeface="Bebas Neue"/>
                <a:cs typeface="Bebas Neue"/>
                <a:sym typeface="Bebas Neue"/>
              </a:rPr>
              <a:t>PITCHED BY:</a:t>
            </a:r>
            <a:endParaRPr lang="en-US" dirty="0"/>
          </a:p>
        </p:txBody>
      </p:sp>
      <p:pic>
        <p:nvPicPr>
          <p:cNvPr id="858" name="Google Shape;8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709" y="382624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8976">
            <a:off x="5769330" y="3125849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5768" y="1470937"/>
            <a:ext cx="2010640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548" y="53500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2"/>
          <p:cNvSpPr/>
          <p:nvPr/>
        </p:nvSpPr>
        <p:spPr>
          <a:xfrm rot="5400000">
            <a:off x="6136032" y="-1514776"/>
            <a:ext cx="1498366" cy="4517568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B9003706-9344-C7F4-997A-4015FCEF3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991" y="2065836"/>
            <a:ext cx="1106037" cy="11082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Google Shape;376;p36">
            <a:extLst>
              <a:ext uri="{FF2B5EF4-FFF2-40B4-BE49-F238E27FC236}">
                <a16:creationId xmlns:a16="http://schemas.microsoft.com/office/drawing/2014/main" id="{37BA83B0-38C7-0E46-0942-873A68A9A87E}"/>
              </a:ext>
            </a:extLst>
          </p:cNvPr>
          <p:cNvSpPr txBox="1">
            <a:spLocks/>
          </p:cNvSpPr>
          <p:nvPr/>
        </p:nvSpPr>
        <p:spPr>
          <a:xfrm>
            <a:off x="499875" y="3140894"/>
            <a:ext cx="2316172" cy="48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000" b="1" dirty="0"/>
              <a:t>DHANUSH S</a:t>
            </a:r>
            <a:endParaRPr lang="en-IN" sz="2000" b="1" dirty="0"/>
          </a:p>
        </p:txBody>
      </p:sp>
      <p:sp>
        <p:nvSpPr>
          <p:cNvPr id="5" name="Google Shape;376;p36">
            <a:extLst>
              <a:ext uri="{FF2B5EF4-FFF2-40B4-BE49-F238E27FC236}">
                <a16:creationId xmlns:a16="http://schemas.microsoft.com/office/drawing/2014/main" id="{85958A4E-4D9A-7ACF-9BAB-75C7FA7F1F6F}"/>
              </a:ext>
            </a:extLst>
          </p:cNvPr>
          <p:cNvSpPr txBox="1">
            <a:spLocks/>
          </p:cNvSpPr>
          <p:nvPr/>
        </p:nvSpPr>
        <p:spPr>
          <a:xfrm>
            <a:off x="2688200" y="3175565"/>
            <a:ext cx="2316172" cy="48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sz="2000" b="1" dirty="0"/>
              <a:t> KAVER S A</a:t>
            </a:r>
            <a:endParaRPr lang="en-IN" sz="2000" b="1" dirty="0"/>
          </a:p>
        </p:txBody>
      </p:sp>
      <p:pic>
        <p:nvPicPr>
          <p:cNvPr id="6" name="Picture 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498830F-44B9-30F6-8CCE-4683B0F2A8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4913" t="831" r="2469" b="6437"/>
          <a:stretch/>
        </p:blipFill>
        <p:spPr>
          <a:xfrm>
            <a:off x="3285297" y="2071976"/>
            <a:ext cx="1121975" cy="11233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376;p36">
            <a:extLst>
              <a:ext uri="{FF2B5EF4-FFF2-40B4-BE49-F238E27FC236}">
                <a16:creationId xmlns:a16="http://schemas.microsoft.com/office/drawing/2014/main" id="{DCC83E2C-BF94-13D9-EA70-A919ADBBA306}"/>
              </a:ext>
            </a:extLst>
          </p:cNvPr>
          <p:cNvSpPr txBox="1">
            <a:spLocks/>
          </p:cNvSpPr>
          <p:nvPr/>
        </p:nvSpPr>
        <p:spPr>
          <a:xfrm>
            <a:off x="983801" y="3385301"/>
            <a:ext cx="127622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ECE DEPT VVCE </a:t>
            </a:r>
          </a:p>
        </p:txBody>
      </p:sp>
      <p:sp>
        <p:nvSpPr>
          <p:cNvPr id="9" name="Google Shape;376;p36">
            <a:extLst>
              <a:ext uri="{FF2B5EF4-FFF2-40B4-BE49-F238E27FC236}">
                <a16:creationId xmlns:a16="http://schemas.microsoft.com/office/drawing/2014/main" id="{32E02F17-EC83-A1E2-460D-137F0A3B71FC}"/>
              </a:ext>
            </a:extLst>
          </p:cNvPr>
          <p:cNvSpPr txBox="1">
            <a:spLocks/>
          </p:cNvSpPr>
          <p:nvPr/>
        </p:nvSpPr>
        <p:spPr>
          <a:xfrm>
            <a:off x="3212018" y="3413824"/>
            <a:ext cx="127622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ECE DEPT VVCE </a:t>
            </a:r>
          </a:p>
        </p:txBody>
      </p:sp>
      <p:sp>
        <p:nvSpPr>
          <p:cNvPr id="10" name="Google Shape;376;p36">
            <a:extLst>
              <a:ext uri="{FF2B5EF4-FFF2-40B4-BE49-F238E27FC236}">
                <a16:creationId xmlns:a16="http://schemas.microsoft.com/office/drawing/2014/main" id="{D8EF5D98-D79D-9357-FC2E-5E98952417D7}"/>
              </a:ext>
            </a:extLst>
          </p:cNvPr>
          <p:cNvSpPr txBox="1">
            <a:spLocks/>
          </p:cNvSpPr>
          <p:nvPr/>
        </p:nvSpPr>
        <p:spPr>
          <a:xfrm>
            <a:off x="603575" y="3823810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contactdhanush@proton.me</a:t>
            </a:r>
          </a:p>
        </p:txBody>
      </p:sp>
      <p:sp>
        <p:nvSpPr>
          <p:cNvPr id="11" name="Google Shape;376;p36">
            <a:extLst>
              <a:ext uri="{FF2B5EF4-FFF2-40B4-BE49-F238E27FC236}">
                <a16:creationId xmlns:a16="http://schemas.microsoft.com/office/drawing/2014/main" id="{BEE729D6-3E19-45EA-F8E1-066D2AA4D950}"/>
              </a:ext>
            </a:extLst>
          </p:cNvPr>
          <p:cNvSpPr txBox="1">
            <a:spLocks/>
          </p:cNvSpPr>
          <p:nvPr/>
        </p:nvSpPr>
        <p:spPr>
          <a:xfrm>
            <a:off x="2821940" y="3816612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kaverdevaiah@gmail.com</a:t>
            </a:r>
          </a:p>
        </p:txBody>
      </p:sp>
      <p:sp>
        <p:nvSpPr>
          <p:cNvPr id="12" name="Google Shape;376;p36">
            <a:extLst>
              <a:ext uri="{FF2B5EF4-FFF2-40B4-BE49-F238E27FC236}">
                <a16:creationId xmlns:a16="http://schemas.microsoft.com/office/drawing/2014/main" id="{E6FE74F3-89C6-8E29-F46A-0982F6221F7B}"/>
              </a:ext>
            </a:extLst>
          </p:cNvPr>
          <p:cNvSpPr txBox="1">
            <a:spLocks/>
          </p:cNvSpPr>
          <p:nvPr/>
        </p:nvSpPr>
        <p:spPr>
          <a:xfrm>
            <a:off x="923175" y="3630627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@dhanushscience</a:t>
            </a:r>
          </a:p>
        </p:txBody>
      </p:sp>
      <p:sp>
        <p:nvSpPr>
          <p:cNvPr id="13" name="Google Shape;376;p36">
            <a:extLst>
              <a:ext uri="{FF2B5EF4-FFF2-40B4-BE49-F238E27FC236}">
                <a16:creationId xmlns:a16="http://schemas.microsoft.com/office/drawing/2014/main" id="{283FD6B1-6E0A-F03F-9538-7C6CE7127E5A}"/>
              </a:ext>
            </a:extLst>
          </p:cNvPr>
          <p:cNvSpPr txBox="1">
            <a:spLocks/>
          </p:cNvSpPr>
          <p:nvPr/>
        </p:nvSpPr>
        <p:spPr>
          <a:xfrm>
            <a:off x="3055482" y="3631291"/>
            <a:ext cx="2132307" cy="35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IN" sz="1200" dirty="0"/>
              <a:t>@Kaver Devaiah</a:t>
            </a:r>
          </a:p>
          <a:p>
            <a:pPr algn="l"/>
            <a:endParaRPr lang="en-IN" sz="1200" dirty="0"/>
          </a:p>
        </p:txBody>
      </p:sp>
      <p:sp>
        <p:nvSpPr>
          <p:cNvPr id="15" name="Google Shape;821;p52">
            <a:extLst>
              <a:ext uri="{FF2B5EF4-FFF2-40B4-BE49-F238E27FC236}">
                <a16:creationId xmlns:a16="http://schemas.microsoft.com/office/drawing/2014/main" id="{0856DACD-794E-D34F-FF8D-EFBFD1CEFBAB}"/>
              </a:ext>
            </a:extLst>
          </p:cNvPr>
          <p:cNvSpPr txBox="1">
            <a:spLocks/>
          </p:cNvSpPr>
          <p:nvPr/>
        </p:nvSpPr>
        <p:spPr>
          <a:xfrm>
            <a:off x="5455354" y="1577529"/>
            <a:ext cx="1810184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7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5400" dirty="0"/>
              <a:t>AGRO-X</a:t>
            </a:r>
          </a:p>
        </p:txBody>
      </p:sp>
      <p:sp>
        <p:nvSpPr>
          <p:cNvPr id="16" name="Google Shape;232;p33">
            <a:extLst>
              <a:ext uri="{FF2B5EF4-FFF2-40B4-BE49-F238E27FC236}">
                <a16:creationId xmlns:a16="http://schemas.microsoft.com/office/drawing/2014/main" id="{3F9A25B6-85EE-8988-042B-7237D0AA1613}"/>
              </a:ext>
            </a:extLst>
          </p:cNvPr>
          <p:cNvSpPr txBox="1">
            <a:spLocks/>
          </p:cNvSpPr>
          <p:nvPr/>
        </p:nvSpPr>
        <p:spPr>
          <a:xfrm>
            <a:off x="4267753" y="2295709"/>
            <a:ext cx="418427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IN" sz="1600" dirty="0"/>
              <a:t>Cultivating Life, Saving Animals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339</Words>
  <Application>Microsoft Office PowerPoint</Application>
  <PresentationFormat>On-screen Show (16:9)</PresentationFormat>
  <Paragraphs>140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Bebas Neue</vt:lpstr>
      <vt:lpstr>Assistant Medium</vt:lpstr>
      <vt:lpstr>Fira Sans Extra Condensed SemiBold</vt:lpstr>
      <vt:lpstr>Times New Roman</vt:lpstr>
      <vt:lpstr>Open Sans</vt:lpstr>
      <vt:lpstr>Assistant</vt:lpstr>
      <vt:lpstr>Arial</vt:lpstr>
      <vt:lpstr>Albert Sans</vt:lpstr>
      <vt:lpstr>Smart Farming Project Proposal by Slidesgo</vt:lpstr>
      <vt:lpstr>AGRO-X</vt:lpstr>
      <vt:lpstr>AGRO-X</vt:lpstr>
      <vt:lpstr>PROBLEM</vt:lpstr>
      <vt:lpstr>SOLUTION</vt:lpstr>
      <vt:lpstr>Prototypes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AGRO-X</dc:title>
  <dc:creator>dhanush s</dc:creator>
  <cp:lastModifiedBy>KAVER</cp:lastModifiedBy>
  <cp:revision>8</cp:revision>
  <dcterms:modified xsi:type="dcterms:W3CDTF">2024-12-21T04:16:45Z</dcterms:modified>
</cp:coreProperties>
</file>